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303" r:id="rId2"/>
    <p:sldId id="304" r:id="rId3"/>
    <p:sldId id="305" r:id="rId4"/>
    <p:sldId id="263" r:id="rId5"/>
    <p:sldId id="267" r:id="rId6"/>
    <p:sldId id="265" r:id="rId7"/>
    <p:sldId id="266" r:id="rId8"/>
    <p:sldId id="270" r:id="rId9"/>
    <p:sldId id="271" r:id="rId10"/>
    <p:sldId id="306" r:id="rId11"/>
    <p:sldId id="308" r:id="rId12"/>
    <p:sldId id="307" r:id="rId13"/>
    <p:sldId id="274" r:id="rId14"/>
    <p:sldId id="275" r:id="rId15"/>
    <p:sldId id="276" r:id="rId16"/>
    <p:sldId id="277" r:id="rId17"/>
    <p:sldId id="309" r:id="rId18"/>
    <p:sldId id="278" r:id="rId19"/>
    <p:sldId id="279" r:id="rId20"/>
    <p:sldId id="264" r:id="rId21"/>
    <p:sldId id="280" r:id="rId22"/>
    <p:sldId id="310" r:id="rId23"/>
    <p:sldId id="281" r:id="rId24"/>
    <p:sldId id="311" r:id="rId25"/>
    <p:sldId id="312" r:id="rId26"/>
    <p:sldId id="283" r:id="rId27"/>
    <p:sldId id="284" r:id="rId28"/>
    <p:sldId id="286" r:id="rId29"/>
    <p:sldId id="287" r:id="rId30"/>
    <p:sldId id="313" r:id="rId31"/>
    <p:sldId id="289" r:id="rId32"/>
    <p:sldId id="317" r:id="rId33"/>
    <p:sldId id="294" r:id="rId34"/>
    <p:sldId id="295" r:id="rId35"/>
    <p:sldId id="315" r:id="rId36"/>
    <p:sldId id="296" r:id="rId37"/>
    <p:sldId id="318" r:id="rId38"/>
    <p:sldId id="291" r:id="rId39"/>
    <p:sldId id="292" r:id="rId40"/>
    <p:sldId id="319" r:id="rId41"/>
    <p:sldId id="297" r:id="rId42"/>
    <p:sldId id="321" r:id="rId43"/>
    <p:sldId id="299" r:id="rId44"/>
    <p:sldId id="300" r:id="rId45"/>
    <p:sldId id="301" r:id="rId46"/>
    <p:sldId id="302" r:id="rId47"/>
    <p:sldId id="323" r:id="rId48"/>
    <p:sldId id="324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E6F"/>
    <a:srgbClr val="005390"/>
    <a:srgbClr val="C3DC30"/>
    <a:srgbClr val="D339D7"/>
    <a:srgbClr val="8A8283"/>
    <a:srgbClr val="00843B"/>
    <a:srgbClr val="FF33CC"/>
    <a:srgbClr val="5B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commentAuthors" Target="commentAuthor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54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8" Type="http://schemas.openxmlformats.org/officeDocument/2006/relationships/slide" Target="slides/slide7.xml" /><Relationship Id="rId51" Type="http://schemas.openxmlformats.org/officeDocument/2006/relationships/presProps" Target="pres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63DCB-21A2-4800-99C0-E9BB8092CD4D}" type="doc">
      <dgm:prSet loTypeId="urn:microsoft.com/office/officeart/2005/8/layout/l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E676CAA-E53D-4D5E-B4DD-AE14F03B91B4}">
      <dgm:prSet custT="1"/>
      <dgm:spPr/>
      <dgm:t>
        <a:bodyPr/>
        <a:lstStyle/>
        <a:p>
          <a:r>
            <a:rPr lang="en-IN" sz="2800" b="1">
              <a:latin typeface="Arial Narrow" panose="020B0606020202030204" pitchFamily="34" charset="0"/>
            </a:rPr>
            <a:t>Solar Energy</a:t>
          </a:r>
          <a:endParaRPr lang="en-US" sz="2800" dirty="0">
            <a:latin typeface="Arial Narrow" panose="020B0606020202030204" pitchFamily="34" charset="0"/>
          </a:endParaRPr>
        </a:p>
      </dgm:t>
    </dgm:pt>
    <dgm:pt modelId="{BFF944B2-166C-4FD9-A35D-4AE321FE98EF}" type="parTrans" cxnId="{7D8DDD12-9FA4-4E57-93BA-585B4FA220AB}">
      <dgm:prSet/>
      <dgm:spPr/>
      <dgm:t>
        <a:bodyPr/>
        <a:lstStyle/>
        <a:p>
          <a:endParaRPr lang="en-US"/>
        </a:p>
      </dgm:t>
    </dgm:pt>
    <dgm:pt modelId="{46EB3753-4F8F-4ADF-A3BA-10C1BB33D8CD}" type="sibTrans" cxnId="{7D8DDD12-9FA4-4E57-93BA-585B4FA220AB}">
      <dgm:prSet/>
      <dgm:spPr/>
      <dgm:t>
        <a:bodyPr/>
        <a:lstStyle/>
        <a:p>
          <a:endParaRPr lang="en-US"/>
        </a:p>
      </dgm:t>
    </dgm:pt>
    <dgm:pt modelId="{C521549A-5C8A-4AFD-A4B7-12AB8838582A}">
      <dgm:prSet custT="1"/>
      <dgm:spPr/>
      <dgm:t>
        <a:bodyPr/>
        <a:lstStyle/>
        <a:p>
          <a:r>
            <a:rPr lang="en-IN" sz="2800" b="1">
              <a:latin typeface="Arial Narrow" panose="020B0606020202030204" pitchFamily="34" charset="0"/>
            </a:rPr>
            <a:t>Wind Energy</a:t>
          </a:r>
          <a:endParaRPr lang="en-US" sz="2800" dirty="0">
            <a:latin typeface="Arial Narrow" panose="020B0606020202030204" pitchFamily="34" charset="0"/>
          </a:endParaRPr>
        </a:p>
      </dgm:t>
    </dgm:pt>
    <dgm:pt modelId="{6BBBFF79-7CC9-4A3F-A76E-DFC6CEA98C88}" type="parTrans" cxnId="{3980F1FF-71C9-44A7-89BC-A7DAB9B2EF40}">
      <dgm:prSet/>
      <dgm:spPr/>
      <dgm:t>
        <a:bodyPr/>
        <a:lstStyle/>
        <a:p>
          <a:endParaRPr lang="en-US"/>
        </a:p>
      </dgm:t>
    </dgm:pt>
    <dgm:pt modelId="{CBDD5852-120C-4362-A86B-5F54CD760DEE}" type="sibTrans" cxnId="{3980F1FF-71C9-44A7-89BC-A7DAB9B2EF40}">
      <dgm:prSet/>
      <dgm:spPr/>
      <dgm:t>
        <a:bodyPr/>
        <a:lstStyle/>
        <a:p>
          <a:endParaRPr lang="en-US"/>
        </a:p>
      </dgm:t>
    </dgm:pt>
    <dgm:pt modelId="{13033835-E623-4623-A169-4DF9F5B976B0}">
      <dgm:prSet custT="1"/>
      <dgm:spPr/>
      <dgm:t>
        <a:bodyPr/>
        <a:lstStyle/>
        <a:p>
          <a:r>
            <a:rPr lang="en-IN" sz="2800" b="1">
              <a:latin typeface="Arial Narrow" panose="020B0606020202030204" pitchFamily="34" charset="0"/>
            </a:rPr>
            <a:t>Ocean wave Energy</a:t>
          </a:r>
          <a:endParaRPr lang="en-US" sz="2800" dirty="0">
            <a:latin typeface="Arial Narrow" panose="020B0606020202030204" pitchFamily="34" charset="0"/>
          </a:endParaRPr>
        </a:p>
      </dgm:t>
    </dgm:pt>
    <dgm:pt modelId="{86DA00F1-8EEA-44FA-89C3-4CE0C5B39F19}" type="parTrans" cxnId="{7208A751-8839-4585-B8C7-AAB37CF4A369}">
      <dgm:prSet/>
      <dgm:spPr/>
      <dgm:t>
        <a:bodyPr/>
        <a:lstStyle/>
        <a:p>
          <a:endParaRPr lang="en-US"/>
        </a:p>
      </dgm:t>
    </dgm:pt>
    <dgm:pt modelId="{081D4E4B-10E7-430B-A1B0-E53B1569A8E4}" type="sibTrans" cxnId="{7208A751-8839-4585-B8C7-AAB37CF4A369}">
      <dgm:prSet/>
      <dgm:spPr/>
      <dgm:t>
        <a:bodyPr/>
        <a:lstStyle/>
        <a:p>
          <a:endParaRPr lang="en-US"/>
        </a:p>
      </dgm:t>
    </dgm:pt>
    <dgm:pt modelId="{41929EDE-9863-426D-B6E8-69D175392FCB}">
      <dgm:prSet custT="1"/>
      <dgm:spPr/>
      <dgm:t>
        <a:bodyPr/>
        <a:lstStyle/>
        <a:p>
          <a:r>
            <a:rPr lang="en-IN" sz="2800" b="1">
              <a:latin typeface="Arial Narrow" panose="020B0606020202030204" pitchFamily="34" charset="0"/>
            </a:rPr>
            <a:t>Ocean thermal Energy</a:t>
          </a:r>
          <a:endParaRPr lang="en-US" sz="2800" dirty="0">
            <a:latin typeface="Arial Narrow" panose="020B0606020202030204" pitchFamily="34" charset="0"/>
          </a:endParaRPr>
        </a:p>
      </dgm:t>
    </dgm:pt>
    <dgm:pt modelId="{18E89690-E8A3-487B-B4B1-E62EF34E4357}" type="parTrans" cxnId="{0DAB06F4-D882-4969-BB41-15BA0D6AFCF6}">
      <dgm:prSet/>
      <dgm:spPr/>
      <dgm:t>
        <a:bodyPr/>
        <a:lstStyle/>
        <a:p>
          <a:endParaRPr lang="en-US"/>
        </a:p>
      </dgm:t>
    </dgm:pt>
    <dgm:pt modelId="{82ABCB8C-71F1-47A0-8E78-3D69462648D3}" type="sibTrans" cxnId="{0DAB06F4-D882-4969-BB41-15BA0D6AFCF6}">
      <dgm:prSet/>
      <dgm:spPr/>
      <dgm:t>
        <a:bodyPr/>
        <a:lstStyle/>
        <a:p>
          <a:endParaRPr lang="en-US"/>
        </a:p>
      </dgm:t>
    </dgm:pt>
    <dgm:pt modelId="{8BA39130-78B4-43EA-9EBF-6411D3EB22C1}">
      <dgm:prSet custT="1"/>
      <dgm:spPr/>
      <dgm:t>
        <a:bodyPr/>
        <a:lstStyle/>
        <a:p>
          <a:r>
            <a:rPr lang="en-IN" sz="2800" b="1">
              <a:latin typeface="Arial Narrow" panose="020B0606020202030204" pitchFamily="34" charset="0"/>
            </a:rPr>
            <a:t>Tidal Energy</a:t>
          </a:r>
          <a:endParaRPr lang="en-US" sz="2800" dirty="0">
            <a:latin typeface="Arial Narrow" panose="020B0606020202030204" pitchFamily="34" charset="0"/>
          </a:endParaRPr>
        </a:p>
      </dgm:t>
    </dgm:pt>
    <dgm:pt modelId="{845DC92B-3864-497B-843B-D60546C9B948}" type="parTrans" cxnId="{57E35EA3-D956-42C4-B51B-B15E4AE5532F}">
      <dgm:prSet/>
      <dgm:spPr/>
      <dgm:t>
        <a:bodyPr/>
        <a:lstStyle/>
        <a:p>
          <a:endParaRPr lang="en-US"/>
        </a:p>
      </dgm:t>
    </dgm:pt>
    <dgm:pt modelId="{96950292-3165-4C81-BC10-39C9D1D6BB5F}" type="sibTrans" cxnId="{57E35EA3-D956-42C4-B51B-B15E4AE5532F}">
      <dgm:prSet/>
      <dgm:spPr/>
      <dgm:t>
        <a:bodyPr/>
        <a:lstStyle/>
        <a:p>
          <a:endParaRPr lang="en-US"/>
        </a:p>
      </dgm:t>
    </dgm:pt>
    <dgm:pt modelId="{8C11B8CD-0FD2-4DD4-8204-E3CE24CBCF4B}">
      <dgm:prSet custT="1"/>
      <dgm:spPr/>
      <dgm:t>
        <a:bodyPr/>
        <a:lstStyle/>
        <a:p>
          <a:r>
            <a:rPr lang="en-IN" sz="2800" b="1">
              <a:latin typeface="Arial Narrow" panose="020B0606020202030204" pitchFamily="34" charset="0"/>
            </a:rPr>
            <a:t>Nuclear Energy</a:t>
          </a:r>
          <a:endParaRPr lang="en-US" sz="2800" dirty="0">
            <a:latin typeface="Arial Narrow" panose="020B0606020202030204" pitchFamily="34" charset="0"/>
          </a:endParaRPr>
        </a:p>
      </dgm:t>
    </dgm:pt>
    <dgm:pt modelId="{9089690E-725E-4C56-BB05-5984907D846D}" type="parTrans" cxnId="{DE5E1EFA-054E-4B8B-B3E2-72396DDB684B}">
      <dgm:prSet/>
      <dgm:spPr/>
      <dgm:t>
        <a:bodyPr/>
        <a:lstStyle/>
        <a:p>
          <a:endParaRPr lang="en-US"/>
        </a:p>
      </dgm:t>
    </dgm:pt>
    <dgm:pt modelId="{6E298A09-437D-43B9-82E5-014DE2022347}" type="sibTrans" cxnId="{DE5E1EFA-054E-4B8B-B3E2-72396DDB684B}">
      <dgm:prSet/>
      <dgm:spPr/>
      <dgm:t>
        <a:bodyPr/>
        <a:lstStyle/>
        <a:p>
          <a:endParaRPr lang="en-US"/>
        </a:p>
      </dgm:t>
    </dgm:pt>
    <dgm:pt modelId="{33DB59F3-E738-497D-8D23-43E32AC120AF}">
      <dgm:prSet custT="1"/>
      <dgm:spPr/>
      <dgm:t>
        <a:bodyPr/>
        <a:lstStyle/>
        <a:p>
          <a:r>
            <a:rPr lang="en-IN" sz="2800" b="1">
              <a:latin typeface="Arial Narrow" panose="020B0606020202030204" pitchFamily="34" charset="0"/>
            </a:rPr>
            <a:t>Geothermal Energy</a:t>
          </a:r>
          <a:endParaRPr lang="en-US" sz="2800" dirty="0">
            <a:latin typeface="Arial Narrow" panose="020B0606020202030204" pitchFamily="34" charset="0"/>
          </a:endParaRPr>
        </a:p>
      </dgm:t>
    </dgm:pt>
    <dgm:pt modelId="{39693157-F459-42C6-B363-BBBB3BC072B2}" type="parTrans" cxnId="{BED3CC0A-2F30-42A1-9DB7-01AC6D0F25A7}">
      <dgm:prSet/>
      <dgm:spPr/>
      <dgm:t>
        <a:bodyPr/>
        <a:lstStyle/>
        <a:p>
          <a:endParaRPr lang="en-US"/>
        </a:p>
      </dgm:t>
    </dgm:pt>
    <dgm:pt modelId="{0371B394-348F-4DAC-9AE7-90A23757D8A4}" type="sibTrans" cxnId="{BED3CC0A-2F30-42A1-9DB7-01AC6D0F25A7}">
      <dgm:prSet/>
      <dgm:spPr/>
      <dgm:t>
        <a:bodyPr/>
        <a:lstStyle/>
        <a:p>
          <a:endParaRPr lang="en-US"/>
        </a:p>
      </dgm:t>
    </dgm:pt>
    <dgm:pt modelId="{2E6E84B6-1D72-46FB-ADAE-35B2508D7F0D}" type="pres">
      <dgm:prSet presAssocID="{6F063DCB-21A2-4800-99C0-E9BB8092CD4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C31A67CF-A506-472F-BF48-DACE48B7EBE5}" type="pres">
      <dgm:prSet presAssocID="{6E676CAA-E53D-4D5E-B4DD-AE14F03B91B4}" presName="horFlow" presStyleCnt="0"/>
      <dgm:spPr/>
    </dgm:pt>
    <dgm:pt modelId="{E1F36EC9-21C2-452E-AD1E-5D99D16F658F}" type="pres">
      <dgm:prSet presAssocID="{6E676CAA-E53D-4D5E-B4DD-AE14F03B91B4}" presName="bigChev" presStyleLbl="node1" presStyleIdx="0" presStyleCnt="7" custScaleX="261943" custScaleY="113397"/>
      <dgm:spPr/>
    </dgm:pt>
    <dgm:pt modelId="{E559C263-FF6C-4B7B-967B-A192B5B5AAD5}" type="pres">
      <dgm:prSet presAssocID="{6E676CAA-E53D-4D5E-B4DD-AE14F03B91B4}" presName="vSp" presStyleCnt="0"/>
      <dgm:spPr/>
    </dgm:pt>
    <dgm:pt modelId="{B8EDB937-D786-4A4F-ADC4-67225DD833BE}" type="pres">
      <dgm:prSet presAssocID="{C521549A-5C8A-4AFD-A4B7-12AB8838582A}" presName="horFlow" presStyleCnt="0"/>
      <dgm:spPr/>
    </dgm:pt>
    <dgm:pt modelId="{F7758581-2D16-4F45-97B9-A277DEFD6975}" type="pres">
      <dgm:prSet presAssocID="{C521549A-5C8A-4AFD-A4B7-12AB8838582A}" presName="bigChev" presStyleLbl="node1" presStyleIdx="1" presStyleCnt="7" custScaleX="252677" custScaleY="114875"/>
      <dgm:spPr/>
    </dgm:pt>
    <dgm:pt modelId="{39CEA6C1-40EC-4F36-80F8-C713531A03BE}" type="pres">
      <dgm:prSet presAssocID="{C521549A-5C8A-4AFD-A4B7-12AB8838582A}" presName="vSp" presStyleCnt="0"/>
      <dgm:spPr/>
    </dgm:pt>
    <dgm:pt modelId="{6C983BAB-E31B-4E06-AD67-2D55A1365591}" type="pres">
      <dgm:prSet presAssocID="{13033835-E623-4623-A169-4DF9F5B976B0}" presName="horFlow" presStyleCnt="0"/>
      <dgm:spPr/>
    </dgm:pt>
    <dgm:pt modelId="{C2BED8CE-C72B-44DF-96F9-96146EAEA565}" type="pres">
      <dgm:prSet presAssocID="{13033835-E623-4623-A169-4DF9F5B976B0}" presName="bigChev" presStyleLbl="node1" presStyleIdx="2" presStyleCnt="7" custScaleX="260180" custScaleY="122450"/>
      <dgm:spPr/>
    </dgm:pt>
    <dgm:pt modelId="{8C597F40-7DC3-4B64-A50B-B5EA5003EA58}" type="pres">
      <dgm:prSet presAssocID="{13033835-E623-4623-A169-4DF9F5B976B0}" presName="vSp" presStyleCnt="0"/>
      <dgm:spPr/>
    </dgm:pt>
    <dgm:pt modelId="{97C655F2-DAB4-45BA-92EA-F448C2D71849}" type="pres">
      <dgm:prSet presAssocID="{41929EDE-9863-426D-B6E8-69D175392FCB}" presName="horFlow" presStyleCnt="0"/>
      <dgm:spPr/>
    </dgm:pt>
    <dgm:pt modelId="{90764129-A0A0-4B29-97CF-D85D08B315BC}" type="pres">
      <dgm:prSet presAssocID="{41929EDE-9863-426D-B6E8-69D175392FCB}" presName="bigChev" presStyleLbl="node1" presStyleIdx="3" presStyleCnt="7" custScaleX="267947" custScaleY="117195" custLinFactNeighborX="182" custLinFactNeighborY="-3107"/>
      <dgm:spPr/>
    </dgm:pt>
    <dgm:pt modelId="{057A3CF7-71B4-4B45-B775-CA53E049FD86}" type="pres">
      <dgm:prSet presAssocID="{41929EDE-9863-426D-B6E8-69D175392FCB}" presName="vSp" presStyleCnt="0"/>
      <dgm:spPr/>
    </dgm:pt>
    <dgm:pt modelId="{25AF7E5A-7722-417E-9B40-B12774CEAE7F}" type="pres">
      <dgm:prSet presAssocID="{8BA39130-78B4-43EA-9EBF-6411D3EB22C1}" presName="horFlow" presStyleCnt="0"/>
      <dgm:spPr/>
    </dgm:pt>
    <dgm:pt modelId="{DD5ABF09-C6B0-46AB-9BAD-5F10AF1A89F6}" type="pres">
      <dgm:prSet presAssocID="{8BA39130-78B4-43EA-9EBF-6411D3EB22C1}" presName="bigChev" presStyleLbl="node1" presStyleIdx="4" presStyleCnt="7" custScaleX="262012" custScaleY="117462" custLinFactNeighborX="-169" custLinFactNeighborY="-2322"/>
      <dgm:spPr/>
    </dgm:pt>
    <dgm:pt modelId="{41CC43B7-BD19-4CDA-8430-DEDDB944C670}" type="pres">
      <dgm:prSet presAssocID="{8BA39130-78B4-43EA-9EBF-6411D3EB22C1}" presName="vSp" presStyleCnt="0"/>
      <dgm:spPr/>
    </dgm:pt>
    <dgm:pt modelId="{8D802CD9-34CF-4ECF-8B1C-1631BF9E71E0}" type="pres">
      <dgm:prSet presAssocID="{8C11B8CD-0FD2-4DD4-8204-E3CE24CBCF4B}" presName="horFlow" presStyleCnt="0"/>
      <dgm:spPr/>
    </dgm:pt>
    <dgm:pt modelId="{7CD73ACE-6250-4848-8F83-F3112CD8C7AC}" type="pres">
      <dgm:prSet presAssocID="{8C11B8CD-0FD2-4DD4-8204-E3CE24CBCF4B}" presName="bigChev" presStyleLbl="node1" presStyleIdx="5" presStyleCnt="7" custScaleX="260180" custScaleY="114503"/>
      <dgm:spPr/>
    </dgm:pt>
    <dgm:pt modelId="{DC849A5D-2BBC-41DD-8046-5C2021FBA1B2}" type="pres">
      <dgm:prSet presAssocID="{8C11B8CD-0FD2-4DD4-8204-E3CE24CBCF4B}" presName="vSp" presStyleCnt="0"/>
      <dgm:spPr/>
    </dgm:pt>
    <dgm:pt modelId="{9D632C33-C702-46DE-8ADB-1A413015D906}" type="pres">
      <dgm:prSet presAssocID="{33DB59F3-E738-497D-8D23-43E32AC120AF}" presName="horFlow" presStyleCnt="0"/>
      <dgm:spPr/>
    </dgm:pt>
    <dgm:pt modelId="{E7D92C2B-0CF5-4509-B841-52AFF5D51DB6}" type="pres">
      <dgm:prSet presAssocID="{33DB59F3-E738-497D-8D23-43E32AC120AF}" presName="bigChev" presStyleLbl="node1" presStyleIdx="6" presStyleCnt="7" custScaleX="261644" custScaleY="112255"/>
      <dgm:spPr/>
    </dgm:pt>
  </dgm:ptLst>
  <dgm:cxnLst>
    <dgm:cxn modelId="{99262109-5255-4C5F-8D99-2EEAAF3D7C4C}" type="presOf" srcId="{41929EDE-9863-426D-B6E8-69D175392FCB}" destId="{90764129-A0A0-4B29-97CF-D85D08B315BC}" srcOrd="0" destOrd="0" presId="urn:microsoft.com/office/officeart/2005/8/layout/lProcess3"/>
    <dgm:cxn modelId="{BED3CC0A-2F30-42A1-9DB7-01AC6D0F25A7}" srcId="{6F063DCB-21A2-4800-99C0-E9BB8092CD4D}" destId="{33DB59F3-E738-497D-8D23-43E32AC120AF}" srcOrd="6" destOrd="0" parTransId="{39693157-F459-42C6-B363-BBBB3BC072B2}" sibTransId="{0371B394-348F-4DAC-9AE7-90A23757D8A4}"/>
    <dgm:cxn modelId="{7D8DDD12-9FA4-4E57-93BA-585B4FA220AB}" srcId="{6F063DCB-21A2-4800-99C0-E9BB8092CD4D}" destId="{6E676CAA-E53D-4D5E-B4DD-AE14F03B91B4}" srcOrd="0" destOrd="0" parTransId="{BFF944B2-166C-4FD9-A35D-4AE321FE98EF}" sibTransId="{46EB3753-4F8F-4ADF-A3BA-10C1BB33D8CD}"/>
    <dgm:cxn modelId="{7487CD31-6558-4128-9367-828B3495EA3F}" type="presOf" srcId="{33DB59F3-E738-497D-8D23-43E32AC120AF}" destId="{E7D92C2B-0CF5-4509-B841-52AFF5D51DB6}" srcOrd="0" destOrd="0" presId="urn:microsoft.com/office/officeart/2005/8/layout/lProcess3"/>
    <dgm:cxn modelId="{99659D42-082E-4A1F-B18F-365D60825490}" type="presOf" srcId="{C521549A-5C8A-4AFD-A4B7-12AB8838582A}" destId="{F7758581-2D16-4F45-97B9-A277DEFD6975}" srcOrd="0" destOrd="0" presId="urn:microsoft.com/office/officeart/2005/8/layout/lProcess3"/>
    <dgm:cxn modelId="{FCAB6545-B33F-4F80-BE0E-916D4380AA5E}" type="presOf" srcId="{6F063DCB-21A2-4800-99C0-E9BB8092CD4D}" destId="{2E6E84B6-1D72-46FB-ADAE-35B2508D7F0D}" srcOrd="0" destOrd="0" presId="urn:microsoft.com/office/officeart/2005/8/layout/lProcess3"/>
    <dgm:cxn modelId="{568E4C65-E8DC-4F62-9DF2-FA2667483954}" type="presOf" srcId="{6E676CAA-E53D-4D5E-B4DD-AE14F03B91B4}" destId="{E1F36EC9-21C2-452E-AD1E-5D99D16F658F}" srcOrd="0" destOrd="0" presId="urn:microsoft.com/office/officeart/2005/8/layout/lProcess3"/>
    <dgm:cxn modelId="{7208A751-8839-4585-B8C7-AAB37CF4A369}" srcId="{6F063DCB-21A2-4800-99C0-E9BB8092CD4D}" destId="{13033835-E623-4623-A169-4DF9F5B976B0}" srcOrd="2" destOrd="0" parTransId="{86DA00F1-8EEA-44FA-89C3-4CE0C5B39F19}" sibTransId="{081D4E4B-10E7-430B-A1B0-E53B1569A8E4}"/>
    <dgm:cxn modelId="{1A37E186-6CA6-4B5F-93C8-1DE6AFC3F8A6}" type="presOf" srcId="{8C11B8CD-0FD2-4DD4-8204-E3CE24CBCF4B}" destId="{7CD73ACE-6250-4848-8F83-F3112CD8C7AC}" srcOrd="0" destOrd="0" presId="urn:microsoft.com/office/officeart/2005/8/layout/lProcess3"/>
    <dgm:cxn modelId="{5C5AD99E-7729-4F9E-8519-01B061DFF898}" type="presOf" srcId="{8BA39130-78B4-43EA-9EBF-6411D3EB22C1}" destId="{DD5ABF09-C6B0-46AB-9BAD-5F10AF1A89F6}" srcOrd="0" destOrd="0" presId="urn:microsoft.com/office/officeart/2005/8/layout/lProcess3"/>
    <dgm:cxn modelId="{57E35EA3-D956-42C4-B51B-B15E4AE5532F}" srcId="{6F063DCB-21A2-4800-99C0-E9BB8092CD4D}" destId="{8BA39130-78B4-43EA-9EBF-6411D3EB22C1}" srcOrd="4" destOrd="0" parTransId="{845DC92B-3864-497B-843B-D60546C9B948}" sibTransId="{96950292-3165-4C81-BC10-39C9D1D6BB5F}"/>
    <dgm:cxn modelId="{0DAB06F4-D882-4969-BB41-15BA0D6AFCF6}" srcId="{6F063DCB-21A2-4800-99C0-E9BB8092CD4D}" destId="{41929EDE-9863-426D-B6E8-69D175392FCB}" srcOrd="3" destOrd="0" parTransId="{18E89690-E8A3-487B-B4B1-E62EF34E4357}" sibTransId="{82ABCB8C-71F1-47A0-8E78-3D69462648D3}"/>
    <dgm:cxn modelId="{DE5E1EFA-054E-4B8B-B3E2-72396DDB684B}" srcId="{6F063DCB-21A2-4800-99C0-E9BB8092CD4D}" destId="{8C11B8CD-0FD2-4DD4-8204-E3CE24CBCF4B}" srcOrd="5" destOrd="0" parTransId="{9089690E-725E-4C56-BB05-5984907D846D}" sibTransId="{6E298A09-437D-43B9-82E5-014DE2022347}"/>
    <dgm:cxn modelId="{F4F7B4FC-92D1-41AF-AAB3-3510E7885CC4}" type="presOf" srcId="{13033835-E623-4623-A169-4DF9F5B976B0}" destId="{C2BED8CE-C72B-44DF-96F9-96146EAEA565}" srcOrd="0" destOrd="0" presId="urn:microsoft.com/office/officeart/2005/8/layout/lProcess3"/>
    <dgm:cxn modelId="{3980F1FF-71C9-44A7-89BC-A7DAB9B2EF40}" srcId="{6F063DCB-21A2-4800-99C0-E9BB8092CD4D}" destId="{C521549A-5C8A-4AFD-A4B7-12AB8838582A}" srcOrd="1" destOrd="0" parTransId="{6BBBFF79-7CC9-4A3F-A76E-DFC6CEA98C88}" sibTransId="{CBDD5852-120C-4362-A86B-5F54CD760DEE}"/>
    <dgm:cxn modelId="{7CCDE7D7-847D-46F7-9740-C7D843D4F757}" type="presParOf" srcId="{2E6E84B6-1D72-46FB-ADAE-35B2508D7F0D}" destId="{C31A67CF-A506-472F-BF48-DACE48B7EBE5}" srcOrd="0" destOrd="0" presId="urn:microsoft.com/office/officeart/2005/8/layout/lProcess3"/>
    <dgm:cxn modelId="{5D433F78-3E60-45E1-9402-7D29A98E35FD}" type="presParOf" srcId="{C31A67CF-A506-472F-BF48-DACE48B7EBE5}" destId="{E1F36EC9-21C2-452E-AD1E-5D99D16F658F}" srcOrd="0" destOrd="0" presId="urn:microsoft.com/office/officeart/2005/8/layout/lProcess3"/>
    <dgm:cxn modelId="{4EFFFA01-FC1A-4C11-B112-03133AD377EE}" type="presParOf" srcId="{2E6E84B6-1D72-46FB-ADAE-35B2508D7F0D}" destId="{E559C263-FF6C-4B7B-967B-A192B5B5AAD5}" srcOrd="1" destOrd="0" presId="urn:microsoft.com/office/officeart/2005/8/layout/lProcess3"/>
    <dgm:cxn modelId="{2229F93E-3BED-451B-AF80-6AF1579BD3B3}" type="presParOf" srcId="{2E6E84B6-1D72-46FB-ADAE-35B2508D7F0D}" destId="{B8EDB937-D786-4A4F-ADC4-67225DD833BE}" srcOrd="2" destOrd="0" presId="urn:microsoft.com/office/officeart/2005/8/layout/lProcess3"/>
    <dgm:cxn modelId="{671C11E9-F47F-46FC-A8FA-B4B43C534240}" type="presParOf" srcId="{B8EDB937-D786-4A4F-ADC4-67225DD833BE}" destId="{F7758581-2D16-4F45-97B9-A277DEFD6975}" srcOrd="0" destOrd="0" presId="urn:microsoft.com/office/officeart/2005/8/layout/lProcess3"/>
    <dgm:cxn modelId="{74A1C6A2-327D-4E83-B1E7-5224D69EB723}" type="presParOf" srcId="{2E6E84B6-1D72-46FB-ADAE-35B2508D7F0D}" destId="{39CEA6C1-40EC-4F36-80F8-C713531A03BE}" srcOrd="3" destOrd="0" presId="urn:microsoft.com/office/officeart/2005/8/layout/lProcess3"/>
    <dgm:cxn modelId="{91B6A78B-9225-4F28-A39F-27710528ECB3}" type="presParOf" srcId="{2E6E84B6-1D72-46FB-ADAE-35B2508D7F0D}" destId="{6C983BAB-E31B-4E06-AD67-2D55A1365591}" srcOrd="4" destOrd="0" presId="urn:microsoft.com/office/officeart/2005/8/layout/lProcess3"/>
    <dgm:cxn modelId="{9A981D4C-EA12-4623-8A89-5E09F089C77D}" type="presParOf" srcId="{6C983BAB-E31B-4E06-AD67-2D55A1365591}" destId="{C2BED8CE-C72B-44DF-96F9-96146EAEA565}" srcOrd="0" destOrd="0" presId="urn:microsoft.com/office/officeart/2005/8/layout/lProcess3"/>
    <dgm:cxn modelId="{8A860398-1B00-46E7-95C6-A4ED1B424CBC}" type="presParOf" srcId="{2E6E84B6-1D72-46FB-ADAE-35B2508D7F0D}" destId="{8C597F40-7DC3-4B64-A50B-B5EA5003EA58}" srcOrd="5" destOrd="0" presId="urn:microsoft.com/office/officeart/2005/8/layout/lProcess3"/>
    <dgm:cxn modelId="{52631EC4-034B-425F-B48A-4FEF482EA9C5}" type="presParOf" srcId="{2E6E84B6-1D72-46FB-ADAE-35B2508D7F0D}" destId="{97C655F2-DAB4-45BA-92EA-F448C2D71849}" srcOrd="6" destOrd="0" presId="urn:microsoft.com/office/officeart/2005/8/layout/lProcess3"/>
    <dgm:cxn modelId="{FD83B450-BBAB-40C3-880D-F73AE1472B46}" type="presParOf" srcId="{97C655F2-DAB4-45BA-92EA-F448C2D71849}" destId="{90764129-A0A0-4B29-97CF-D85D08B315BC}" srcOrd="0" destOrd="0" presId="urn:microsoft.com/office/officeart/2005/8/layout/lProcess3"/>
    <dgm:cxn modelId="{17510D7F-618C-4AC7-8F03-231E119720F6}" type="presParOf" srcId="{2E6E84B6-1D72-46FB-ADAE-35B2508D7F0D}" destId="{057A3CF7-71B4-4B45-B775-CA53E049FD86}" srcOrd="7" destOrd="0" presId="urn:microsoft.com/office/officeart/2005/8/layout/lProcess3"/>
    <dgm:cxn modelId="{3F15C3B9-DE27-4BD0-ACDE-DB4AFCFD323C}" type="presParOf" srcId="{2E6E84B6-1D72-46FB-ADAE-35B2508D7F0D}" destId="{25AF7E5A-7722-417E-9B40-B12774CEAE7F}" srcOrd="8" destOrd="0" presId="urn:microsoft.com/office/officeart/2005/8/layout/lProcess3"/>
    <dgm:cxn modelId="{F389B728-3018-41FD-8BDD-6E10FC8AC923}" type="presParOf" srcId="{25AF7E5A-7722-417E-9B40-B12774CEAE7F}" destId="{DD5ABF09-C6B0-46AB-9BAD-5F10AF1A89F6}" srcOrd="0" destOrd="0" presId="urn:microsoft.com/office/officeart/2005/8/layout/lProcess3"/>
    <dgm:cxn modelId="{EB2CED5E-0A1F-4065-B041-EA76B33268BC}" type="presParOf" srcId="{2E6E84B6-1D72-46FB-ADAE-35B2508D7F0D}" destId="{41CC43B7-BD19-4CDA-8430-DEDDB944C670}" srcOrd="9" destOrd="0" presId="urn:microsoft.com/office/officeart/2005/8/layout/lProcess3"/>
    <dgm:cxn modelId="{1AC4F1C7-CF52-4DCA-97B0-1D49CF2E26D7}" type="presParOf" srcId="{2E6E84B6-1D72-46FB-ADAE-35B2508D7F0D}" destId="{8D802CD9-34CF-4ECF-8B1C-1631BF9E71E0}" srcOrd="10" destOrd="0" presId="urn:microsoft.com/office/officeart/2005/8/layout/lProcess3"/>
    <dgm:cxn modelId="{B9BA9A9E-1A80-49EC-BEF4-07EE414B9433}" type="presParOf" srcId="{8D802CD9-34CF-4ECF-8B1C-1631BF9E71E0}" destId="{7CD73ACE-6250-4848-8F83-F3112CD8C7AC}" srcOrd="0" destOrd="0" presId="urn:microsoft.com/office/officeart/2005/8/layout/lProcess3"/>
    <dgm:cxn modelId="{17EC1B9A-7403-467B-9D6C-355C16741C96}" type="presParOf" srcId="{2E6E84B6-1D72-46FB-ADAE-35B2508D7F0D}" destId="{DC849A5D-2BBC-41DD-8046-5C2021FBA1B2}" srcOrd="11" destOrd="0" presId="urn:microsoft.com/office/officeart/2005/8/layout/lProcess3"/>
    <dgm:cxn modelId="{EA779D2C-301D-4BE0-BE4F-F686DC35BEA2}" type="presParOf" srcId="{2E6E84B6-1D72-46FB-ADAE-35B2508D7F0D}" destId="{9D632C33-C702-46DE-8ADB-1A413015D906}" srcOrd="12" destOrd="0" presId="urn:microsoft.com/office/officeart/2005/8/layout/lProcess3"/>
    <dgm:cxn modelId="{6101C690-D3D9-44D6-B019-E28C9F5BA165}" type="presParOf" srcId="{9D632C33-C702-46DE-8ADB-1A413015D906}" destId="{E7D92C2B-0CF5-4509-B841-52AFF5D51DB6}" srcOrd="0" destOrd="0" presId="urn:microsoft.com/office/officeart/2005/8/layout/lProcess3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63DCB-21A2-4800-99C0-E9BB8092CD4D}" type="doc">
      <dgm:prSet loTypeId="urn:microsoft.com/office/officeart/2005/8/layout/lProcess3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587E7659-8BF9-4246-9548-C25569B29167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sz="32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</a:rPr>
            <a:t>Kinetic Energy</a:t>
          </a:r>
          <a:endParaRPr lang="en-US" sz="3200" dirty="0">
            <a:ln>
              <a:solidFill>
                <a:schemeClr val="tx1">
                  <a:lumMod val="65000"/>
                  <a:lumOff val="35000"/>
                </a:schemeClr>
              </a:solidFill>
            </a:ln>
            <a:solidFill>
              <a:schemeClr val="tx1"/>
            </a:solidFill>
          </a:endParaRPr>
        </a:p>
      </dgm:t>
    </dgm:pt>
    <dgm:pt modelId="{7BD136EC-2202-4BCB-A5BB-F0454E9183AD}" type="parTrans" cxnId="{A086378A-7842-43F6-B128-CCC32851D624}">
      <dgm:prSet/>
      <dgm:spPr/>
      <dgm:t>
        <a:bodyPr/>
        <a:lstStyle/>
        <a:p>
          <a:endParaRPr lang="en-US"/>
        </a:p>
      </dgm:t>
    </dgm:pt>
    <dgm:pt modelId="{A92D977A-AD3C-4ABE-9594-08458EAAEA60}" type="sibTrans" cxnId="{A086378A-7842-43F6-B128-CCC32851D624}">
      <dgm:prSet/>
      <dgm:spPr/>
      <dgm:t>
        <a:bodyPr/>
        <a:lstStyle/>
        <a:p>
          <a:endParaRPr lang="en-US"/>
        </a:p>
      </dgm:t>
    </dgm:pt>
    <dgm:pt modelId="{59797B33-BA9F-4E2D-8AB5-858F119ADE71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sz="2800" b="1" dirty="0">
              <a:solidFill>
                <a:srgbClr val="C00000"/>
              </a:solidFill>
            </a:rPr>
            <a:t>Potential Energy</a:t>
          </a:r>
          <a:endParaRPr lang="en-US" sz="2800" dirty="0">
            <a:solidFill>
              <a:srgbClr val="C00000"/>
            </a:solidFill>
          </a:endParaRPr>
        </a:p>
      </dgm:t>
    </dgm:pt>
    <dgm:pt modelId="{57279885-63AB-4D8F-9500-BCC92A75E350}" type="parTrans" cxnId="{2E21C620-D504-49F7-BA51-0DFAC0497DC6}">
      <dgm:prSet/>
      <dgm:spPr/>
      <dgm:t>
        <a:bodyPr/>
        <a:lstStyle/>
        <a:p>
          <a:endParaRPr lang="en-US"/>
        </a:p>
      </dgm:t>
    </dgm:pt>
    <dgm:pt modelId="{D8E79996-A2B5-4CCA-BFBC-E30397FE9EB5}" type="sibTrans" cxnId="{2E21C620-D504-49F7-BA51-0DFAC0497DC6}">
      <dgm:prSet/>
      <dgm:spPr/>
      <dgm:t>
        <a:bodyPr/>
        <a:lstStyle/>
        <a:p>
          <a:endParaRPr lang="en-US"/>
        </a:p>
      </dgm:t>
    </dgm:pt>
    <dgm:pt modelId="{F402EA2C-F3FC-435C-867A-6B35E39CEB68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sz="2800" b="1" dirty="0"/>
            <a:t>Chemical  Energy</a:t>
          </a:r>
          <a:endParaRPr lang="en-US" sz="2800" dirty="0"/>
        </a:p>
      </dgm:t>
    </dgm:pt>
    <dgm:pt modelId="{0E2D764E-18FB-4A06-BE74-0F1E1080A86F}" type="parTrans" cxnId="{EE79C026-35B8-4A9F-830B-DDD4517806C1}">
      <dgm:prSet/>
      <dgm:spPr/>
      <dgm:t>
        <a:bodyPr/>
        <a:lstStyle/>
        <a:p>
          <a:endParaRPr lang="en-US"/>
        </a:p>
      </dgm:t>
    </dgm:pt>
    <dgm:pt modelId="{3BB6A0FE-0769-4335-A233-8889D83D1C4A}" type="sibTrans" cxnId="{EE79C026-35B8-4A9F-830B-DDD4517806C1}">
      <dgm:prSet/>
      <dgm:spPr/>
      <dgm:t>
        <a:bodyPr/>
        <a:lstStyle/>
        <a:p>
          <a:endParaRPr lang="en-US"/>
        </a:p>
      </dgm:t>
    </dgm:pt>
    <dgm:pt modelId="{ABA26C14-42A7-4A2F-8F2A-3FD592BA378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N" sz="2800" b="1" dirty="0">
              <a:ln>
                <a:solidFill>
                  <a:srgbClr val="002060"/>
                </a:solidFill>
              </a:ln>
              <a:solidFill>
                <a:srgbClr val="005390"/>
              </a:solidFill>
            </a:rPr>
            <a:t>Heat Energy</a:t>
          </a:r>
          <a:endParaRPr lang="en-US" sz="2800" dirty="0">
            <a:ln>
              <a:solidFill>
                <a:srgbClr val="002060"/>
              </a:solidFill>
            </a:ln>
            <a:solidFill>
              <a:srgbClr val="005390"/>
            </a:solidFill>
          </a:endParaRPr>
        </a:p>
      </dgm:t>
    </dgm:pt>
    <dgm:pt modelId="{4A583701-C248-4712-9802-16488EB00B2A}" type="parTrans" cxnId="{13C46A77-2275-4A18-B1DE-3D980D6DB1A2}">
      <dgm:prSet/>
      <dgm:spPr/>
      <dgm:t>
        <a:bodyPr/>
        <a:lstStyle/>
        <a:p>
          <a:endParaRPr lang="en-US"/>
        </a:p>
      </dgm:t>
    </dgm:pt>
    <dgm:pt modelId="{99A828C6-284B-437C-A838-25DB245B2602}" type="sibTrans" cxnId="{13C46A77-2275-4A18-B1DE-3D980D6DB1A2}">
      <dgm:prSet/>
      <dgm:spPr/>
      <dgm:t>
        <a:bodyPr/>
        <a:lstStyle/>
        <a:p>
          <a:endParaRPr lang="en-US"/>
        </a:p>
      </dgm:t>
    </dgm:pt>
    <dgm:pt modelId="{C58F7C9C-B459-464C-BB9C-C39B4D3ADC6E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IN" sz="2800" b="1" dirty="0">
              <a:ln>
                <a:solidFill>
                  <a:srgbClr val="FF0000"/>
                </a:solidFill>
              </a:ln>
              <a:solidFill>
                <a:srgbClr val="C00000"/>
              </a:solidFill>
            </a:rPr>
            <a:t>Sound Energy</a:t>
          </a:r>
          <a:endParaRPr lang="en-US" sz="2800" dirty="0">
            <a:ln>
              <a:solidFill>
                <a:srgbClr val="FF0000"/>
              </a:solidFill>
            </a:ln>
            <a:solidFill>
              <a:srgbClr val="C00000"/>
            </a:solidFill>
          </a:endParaRPr>
        </a:p>
      </dgm:t>
    </dgm:pt>
    <dgm:pt modelId="{DA102A48-E295-40AB-A9C7-4DBD0D0B8049}" type="parTrans" cxnId="{51C07772-E21D-4FB1-838D-C0AAF08B2533}">
      <dgm:prSet/>
      <dgm:spPr/>
      <dgm:t>
        <a:bodyPr/>
        <a:lstStyle/>
        <a:p>
          <a:endParaRPr lang="en-US"/>
        </a:p>
      </dgm:t>
    </dgm:pt>
    <dgm:pt modelId="{F2247F1D-DE04-4853-9D01-8E3B6857E7B0}" type="sibTrans" cxnId="{51C07772-E21D-4FB1-838D-C0AAF08B2533}">
      <dgm:prSet/>
      <dgm:spPr/>
      <dgm:t>
        <a:bodyPr/>
        <a:lstStyle/>
        <a:p>
          <a:endParaRPr lang="en-US"/>
        </a:p>
      </dgm:t>
    </dgm:pt>
    <dgm:pt modelId="{48F7886E-F9D1-4ED9-862B-5CB42D63122D}">
      <dgm:prSet custT="1"/>
      <dgm:spPr/>
      <dgm:t>
        <a:bodyPr/>
        <a:lstStyle/>
        <a:p>
          <a:r>
            <a:rPr lang="en-IN" sz="2800" b="1" dirty="0">
              <a:solidFill>
                <a:schemeClr val="tx1"/>
              </a:solidFill>
            </a:rPr>
            <a:t>Light Energy</a:t>
          </a:r>
          <a:endParaRPr lang="en-US" sz="2800" dirty="0">
            <a:solidFill>
              <a:schemeClr val="tx1"/>
            </a:solidFill>
          </a:endParaRPr>
        </a:p>
      </dgm:t>
    </dgm:pt>
    <dgm:pt modelId="{AA7BE3F0-C0FC-4CBF-BD48-68FD48DD92B9}" type="parTrans" cxnId="{F72E9A0F-EECD-4EF0-98AB-61D83ED45E1B}">
      <dgm:prSet/>
      <dgm:spPr/>
      <dgm:t>
        <a:bodyPr/>
        <a:lstStyle/>
        <a:p>
          <a:endParaRPr lang="en-US"/>
        </a:p>
      </dgm:t>
    </dgm:pt>
    <dgm:pt modelId="{4DE0A9B5-D4F6-4C54-AC65-8112A67DE5DA}" type="sibTrans" cxnId="{F72E9A0F-EECD-4EF0-98AB-61D83ED45E1B}">
      <dgm:prSet/>
      <dgm:spPr/>
      <dgm:t>
        <a:bodyPr/>
        <a:lstStyle/>
        <a:p>
          <a:endParaRPr lang="en-US"/>
        </a:p>
      </dgm:t>
    </dgm:pt>
    <dgm:pt modelId="{278811FD-4723-43A4-92B8-8C65763CED2F}">
      <dgm:prSet custT="1"/>
      <dgm:spPr/>
      <dgm:t>
        <a:bodyPr/>
        <a:lstStyle/>
        <a:p>
          <a:r>
            <a:rPr lang="en-IN" sz="2800" b="1" dirty="0">
              <a:solidFill>
                <a:srgbClr val="FFFF00"/>
              </a:solidFill>
            </a:rPr>
            <a:t>Electrical Energy</a:t>
          </a:r>
          <a:endParaRPr lang="en-US" sz="2800" dirty="0">
            <a:solidFill>
              <a:srgbClr val="FFFF00"/>
            </a:solidFill>
          </a:endParaRPr>
        </a:p>
      </dgm:t>
    </dgm:pt>
    <dgm:pt modelId="{CE9CF4E0-61C2-41BA-B288-D7E3DDC58767}" type="parTrans" cxnId="{ABC007F2-EF52-4281-AF68-6DA8AEF9C09C}">
      <dgm:prSet/>
      <dgm:spPr/>
      <dgm:t>
        <a:bodyPr/>
        <a:lstStyle/>
        <a:p>
          <a:endParaRPr lang="en-US"/>
        </a:p>
      </dgm:t>
    </dgm:pt>
    <dgm:pt modelId="{AC12E662-653C-485E-B63D-187CC5C4F04C}" type="sibTrans" cxnId="{ABC007F2-EF52-4281-AF68-6DA8AEF9C09C}">
      <dgm:prSet/>
      <dgm:spPr/>
      <dgm:t>
        <a:bodyPr/>
        <a:lstStyle/>
        <a:p>
          <a:endParaRPr lang="en-US"/>
        </a:p>
      </dgm:t>
    </dgm:pt>
    <dgm:pt modelId="{2E6E84B6-1D72-46FB-ADAE-35B2508D7F0D}" type="pres">
      <dgm:prSet presAssocID="{6F063DCB-21A2-4800-99C0-E9BB8092CD4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B938C89-2E23-4512-961B-2337F81FCB7C}" type="pres">
      <dgm:prSet presAssocID="{587E7659-8BF9-4246-9548-C25569B29167}" presName="horFlow" presStyleCnt="0"/>
      <dgm:spPr/>
    </dgm:pt>
    <dgm:pt modelId="{A129DD82-3867-4256-8EE5-EC1C40FDBF34}" type="pres">
      <dgm:prSet presAssocID="{587E7659-8BF9-4246-9548-C25569B29167}" presName="bigChev" presStyleLbl="node1" presStyleIdx="0" presStyleCnt="7" custScaleX="211642"/>
      <dgm:spPr/>
    </dgm:pt>
    <dgm:pt modelId="{267D67AD-1ED5-479B-9A26-0ECD7C3C4E42}" type="pres">
      <dgm:prSet presAssocID="{587E7659-8BF9-4246-9548-C25569B29167}" presName="vSp" presStyleCnt="0"/>
      <dgm:spPr/>
    </dgm:pt>
    <dgm:pt modelId="{5C519424-60D6-4618-AA2F-0FAEAA6A7E66}" type="pres">
      <dgm:prSet presAssocID="{59797B33-BA9F-4E2D-8AB5-858F119ADE71}" presName="horFlow" presStyleCnt="0"/>
      <dgm:spPr/>
    </dgm:pt>
    <dgm:pt modelId="{038DC78A-099D-4922-A7FD-141A5EC9B542}" type="pres">
      <dgm:prSet presAssocID="{59797B33-BA9F-4E2D-8AB5-858F119ADE71}" presName="bigChev" presStyleLbl="node1" presStyleIdx="1" presStyleCnt="7" custScaleX="208411"/>
      <dgm:spPr/>
    </dgm:pt>
    <dgm:pt modelId="{082C6D01-0DB2-4D36-8776-65D6B4B19498}" type="pres">
      <dgm:prSet presAssocID="{59797B33-BA9F-4E2D-8AB5-858F119ADE71}" presName="vSp" presStyleCnt="0"/>
      <dgm:spPr/>
    </dgm:pt>
    <dgm:pt modelId="{D26C74A9-7CF4-4D25-B219-E9AEDEC88B7E}" type="pres">
      <dgm:prSet presAssocID="{F402EA2C-F3FC-435C-867A-6B35E39CEB68}" presName="horFlow" presStyleCnt="0"/>
      <dgm:spPr/>
    </dgm:pt>
    <dgm:pt modelId="{F46AD711-9D1F-4785-A4F5-4CE418146447}" type="pres">
      <dgm:prSet presAssocID="{F402EA2C-F3FC-435C-867A-6B35E39CEB68}" presName="bigChev" presStyleLbl="node1" presStyleIdx="2" presStyleCnt="7" custScaleX="208390"/>
      <dgm:spPr/>
    </dgm:pt>
    <dgm:pt modelId="{C1AA79B8-CF8E-438F-A354-4BC485464A9E}" type="pres">
      <dgm:prSet presAssocID="{F402EA2C-F3FC-435C-867A-6B35E39CEB68}" presName="vSp" presStyleCnt="0"/>
      <dgm:spPr/>
    </dgm:pt>
    <dgm:pt modelId="{E1C036AE-BEAA-4B4C-B8FB-404C8D7C8E55}" type="pres">
      <dgm:prSet presAssocID="{ABA26C14-42A7-4A2F-8F2A-3FD592BA3787}" presName="horFlow" presStyleCnt="0"/>
      <dgm:spPr/>
    </dgm:pt>
    <dgm:pt modelId="{BD540260-2467-4F14-87F1-30EBC10C3C34}" type="pres">
      <dgm:prSet presAssocID="{ABA26C14-42A7-4A2F-8F2A-3FD592BA3787}" presName="bigChev" presStyleLbl="node1" presStyleIdx="3" presStyleCnt="7" custScaleX="213846"/>
      <dgm:spPr/>
    </dgm:pt>
    <dgm:pt modelId="{34EC9FE9-D0CB-401E-9474-05B5E41ECD86}" type="pres">
      <dgm:prSet presAssocID="{ABA26C14-42A7-4A2F-8F2A-3FD592BA3787}" presName="vSp" presStyleCnt="0"/>
      <dgm:spPr/>
    </dgm:pt>
    <dgm:pt modelId="{D386AC30-B76B-4EE1-B2DC-98B5FD5270FE}" type="pres">
      <dgm:prSet presAssocID="{C58F7C9C-B459-464C-BB9C-C39B4D3ADC6E}" presName="horFlow" presStyleCnt="0"/>
      <dgm:spPr/>
    </dgm:pt>
    <dgm:pt modelId="{7FF0C588-4EE9-4344-AE19-439E43F48FCA}" type="pres">
      <dgm:prSet presAssocID="{C58F7C9C-B459-464C-BB9C-C39B4D3ADC6E}" presName="bigChev" presStyleLbl="node1" presStyleIdx="4" presStyleCnt="7" custScaleX="217055"/>
      <dgm:spPr/>
    </dgm:pt>
    <dgm:pt modelId="{E34997AB-BA48-4A3E-B8D1-EF1F9C1252C7}" type="pres">
      <dgm:prSet presAssocID="{C58F7C9C-B459-464C-BB9C-C39B4D3ADC6E}" presName="vSp" presStyleCnt="0"/>
      <dgm:spPr/>
    </dgm:pt>
    <dgm:pt modelId="{47863D0E-ACAB-41BB-9B67-FD1F82613773}" type="pres">
      <dgm:prSet presAssocID="{48F7886E-F9D1-4ED9-862B-5CB42D63122D}" presName="horFlow" presStyleCnt="0"/>
      <dgm:spPr/>
    </dgm:pt>
    <dgm:pt modelId="{0F66DA83-050F-473A-BEEE-8AE13034A0C8}" type="pres">
      <dgm:prSet presAssocID="{48F7886E-F9D1-4ED9-862B-5CB42D63122D}" presName="bigChev" presStyleLbl="node1" presStyleIdx="5" presStyleCnt="7" custScaleX="215472"/>
      <dgm:spPr/>
    </dgm:pt>
    <dgm:pt modelId="{963DDFD6-AEA7-4C2F-867E-77B78C63A686}" type="pres">
      <dgm:prSet presAssocID="{48F7886E-F9D1-4ED9-862B-5CB42D63122D}" presName="vSp" presStyleCnt="0"/>
      <dgm:spPr/>
    </dgm:pt>
    <dgm:pt modelId="{EC98E137-23B5-49BF-AA30-F2B8B5C1CDA9}" type="pres">
      <dgm:prSet presAssocID="{278811FD-4723-43A4-92B8-8C65763CED2F}" presName="horFlow" presStyleCnt="0"/>
      <dgm:spPr/>
    </dgm:pt>
    <dgm:pt modelId="{C845BB5D-4A52-47D3-A638-0639313EF741}" type="pres">
      <dgm:prSet presAssocID="{278811FD-4723-43A4-92B8-8C65763CED2F}" presName="bigChev" presStyleLbl="node1" presStyleIdx="6" presStyleCnt="7" custScaleX="218703"/>
      <dgm:spPr/>
    </dgm:pt>
  </dgm:ptLst>
  <dgm:cxnLst>
    <dgm:cxn modelId="{08CAC702-631F-485C-B898-C7F45642BE47}" type="presOf" srcId="{C58F7C9C-B459-464C-BB9C-C39B4D3ADC6E}" destId="{7FF0C588-4EE9-4344-AE19-439E43F48FCA}" srcOrd="0" destOrd="0" presId="urn:microsoft.com/office/officeart/2005/8/layout/lProcess3"/>
    <dgm:cxn modelId="{F72E9A0F-EECD-4EF0-98AB-61D83ED45E1B}" srcId="{6F063DCB-21A2-4800-99C0-E9BB8092CD4D}" destId="{48F7886E-F9D1-4ED9-862B-5CB42D63122D}" srcOrd="5" destOrd="0" parTransId="{AA7BE3F0-C0FC-4CBF-BD48-68FD48DD92B9}" sibTransId="{4DE0A9B5-D4F6-4C54-AC65-8112A67DE5DA}"/>
    <dgm:cxn modelId="{D804DE16-FB35-4B30-8634-D7ED5E498BD9}" type="presOf" srcId="{ABA26C14-42A7-4A2F-8F2A-3FD592BA3787}" destId="{BD540260-2467-4F14-87F1-30EBC10C3C34}" srcOrd="0" destOrd="0" presId="urn:microsoft.com/office/officeart/2005/8/layout/lProcess3"/>
    <dgm:cxn modelId="{2E21C620-D504-49F7-BA51-0DFAC0497DC6}" srcId="{6F063DCB-21A2-4800-99C0-E9BB8092CD4D}" destId="{59797B33-BA9F-4E2D-8AB5-858F119ADE71}" srcOrd="1" destOrd="0" parTransId="{57279885-63AB-4D8F-9500-BCC92A75E350}" sibTransId="{D8E79996-A2B5-4CCA-BFBC-E30397FE9EB5}"/>
    <dgm:cxn modelId="{EE79C026-35B8-4A9F-830B-DDD4517806C1}" srcId="{6F063DCB-21A2-4800-99C0-E9BB8092CD4D}" destId="{F402EA2C-F3FC-435C-867A-6B35E39CEB68}" srcOrd="2" destOrd="0" parTransId="{0E2D764E-18FB-4A06-BE74-0F1E1080A86F}" sibTransId="{3BB6A0FE-0769-4335-A233-8889D83D1C4A}"/>
    <dgm:cxn modelId="{913C5941-AAE6-4C91-82C3-B55481A59431}" type="presOf" srcId="{48F7886E-F9D1-4ED9-862B-5CB42D63122D}" destId="{0F66DA83-050F-473A-BEEE-8AE13034A0C8}" srcOrd="0" destOrd="0" presId="urn:microsoft.com/office/officeart/2005/8/layout/lProcess3"/>
    <dgm:cxn modelId="{FCAB6545-B33F-4F80-BE0E-916D4380AA5E}" type="presOf" srcId="{6F063DCB-21A2-4800-99C0-E9BB8092CD4D}" destId="{2E6E84B6-1D72-46FB-ADAE-35B2508D7F0D}" srcOrd="0" destOrd="0" presId="urn:microsoft.com/office/officeart/2005/8/layout/lProcess3"/>
    <dgm:cxn modelId="{51C07772-E21D-4FB1-838D-C0AAF08B2533}" srcId="{6F063DCB-21A2-4800-99C0-E9BB8092CD4D}" destId="{C58F7C9C-B459-464C-BB9C-C39B4D3ADC6E}" srcOrd="4" destOrd="0" parTransId="{DA102A48-E295-40AB-A9C7-4DBD0D0B8049}" sibTransId="{F2247F1D-DE04-4853-9D01-8E3B6857E7B0}"/>
    <dgm:cxn modelId="{13C46A77-2275-4A18-B1DE-3D980D6DB1A2}" srcId="{6F063DCB-21A2-4800-99C0-E9BB8092CD4D}" destId="{ABA26C14-42A7-4A2F-8F2A-3FD592BA3787}" srcOrd="3" destOrd="0" parTransId="{4A583701-C248-4712-9802-16488EB00B2A}" sibTransId="{99A828C6-284B-437C-A838-25DB245B2602}"/>
    <dgm:cxn modelId="{A086378A-7842-43F6-B128-CCC32851D624}" srcId="{6F063DCB-21A2-4800-99C0-E9BB8092CD4D}" destId="{587E7659-8BF9-4246-9548-C25569B29167}" srcOrd="0" destOrd="0" parTransId="{7BD136EC-2202-4BCB-A5BB-F0454E9183AD}" sibTransId="{A92D977A-AD3C-4ABE-9594-08458EAAEA60}"/>
    <dgm:cxn modelId="{6A4B6A8E-2568-4ACD-B852-CAB78B68AD32}" type="presOf" srcId="{278811FD-4723-43A4-92B8-8C65763CED2F}" destId="{C845BB5D-4A52-47D3-A638-0639313EF741}" srcOrd="0" destOrd="0" presId="urn:microsoft.com/office/officeart/2005/8/layout/lProcess3"/>
    <dgm:cxn modelId="{7517568E-6E00-4966-86B0-53B91EE05F81}" type="presOf" srcId="{59797B33-BA9F-4E2D-8AB5-858F119ADE71}" destId="{038DC78A-099D-4922-A7FD-141A5EC9B542}" srcOrd="0" destOrd="0" presId="urn:microsoft.com/office/officeart/2005/8/layout/lProcess3"/>
    <dgm:cxn modelId="{3A54C2EB-E87C-45A1-8EAC-93A8FC968AB0}" type="presOf" srcId="{587E7659-8BF9-4246-9548-C25569B29167}" destId="{A129DD82-3867-4256-8EE5-EC1C40FDBF34}" srcOrd="0" destOrd="0" presId="urn:microsoft.com/office/officeart/2005/8/layout/lProcess3"/>
    <dgm:cxn modelId="{F07541ED-605D-4043-A57A-3747BEA8D552}" type="presOf" srcId="{F402EA2C-F3FC-435C-867A-6B35E39CEB68}" destId="{F46AD711-9D1F-4785-A4F5-4CE418146447}" srcOrd="0" destOrd="0" presId="urn:microsoft.com/office/officeart/2005/8/layout/lProcess3"/>
    <dgm:cxn modelId="{ABC007F2-EF52-4281-AF68-6DA8AEF9C09C}" srcId="{6F063DCB-21A2-4800-99C0-E9BB8092CD4D}" destId="{278811FD-4723-43A4-92B8-8C65763CED2F}" srcOrd="6" destOrd="0" parTransId="{CE9CF4E0-61C2-41BA-B288-D7E3DDC58767}" sibTransId="{AC12E662-653C-485E-B63D-187CC5C4F04C}"/>
    <dgm:cxn modelId="{1AB85BB2-08D0-4CAA-9C0F-8F11D58E9B63}" type="presParOf" srcId="{2E6E84B6-1D72-46FB-ADAE-35B2508D7F0D}" destId="{6B938C89-2E23-4512-961B-2337F81FCB7C}" srcOrd="0" destOrd="0" presId="urn:microsoft.com/office/officeart/2005/8/layout/lProcess3"/>
    <dgm:cxn modelId="{3D616FAC-48D9-4329-91F4-AAAC15E5A418}" type="presParOf" srcId="{6B938C89-2E23-4512-961B-2337F81FCB7C}" destId="{A129DD82-3867-4256-8EE5-EC1C40FDBF34}" srcOrd="0" destOrd="0" presId="urn:microsoft.com/office/officeart/2005/8/layout/lProcess3"/>
    <dgm:cxn modelId="{0B692BF7-237F-4F87-95E1-9F7012EB5F98}" type="presParOf" srcId="{2E6E84B6-1D72-46FB-ADAE-35B2508D7F0D}" destId="{267D67AD-1ED5-479B-9A26-0ECD7C3C4E42}" srcOrd="1" destOrd="0" presId="urn:microsoft.com/office/officeart/2005/8/layout/lProcess3"/>
    <dgm:cxn modelId="{B2EF0542-B429-4BB2-99CA-745F997B2354}" type="presParOf" srcId="{2E6E84B6-1D72-46FB-ADAE-35B2508D7F0D}" destId="{5C519424-60D6-4618-AA2F-0FAEAA6A7E66}" srcOrd="2" destOrd="0" presId="urn:microsoft.com/office/officeart/2005/8/layout/lProcess3"/>
    <dgm:cxn modelId="{1B1800D2-F19A-47B6-9C74-240D646BB445}" type="presParOf" srcId="{5C519424-60D6-4618-AA2F-0FAEAA6A7E66}" destId="{038DC78A-099D-4922-A7FD-141A5EC9B542}" srcOrd="0" destOrd="0" presId="urn:microsoft.com/office/officeart/2005/8/layout/lProcess3"/>
    <dgm:cxn modelId="{5246748C-7A01-487A-9247-FCBA9676DE86}" type="presParOf" srcId="{2E6E84B6-1D72-46FB-ADAE-35B2508D7F0D}" destId="{082C6D01-0DB2-4D36-8776-65D6B4B19498}" srcOrd="3" destOrd="0" presId="urn:microsoft.com/office/officeart/2005/8/layout/lProcess3"/>
    <dgm:cxn modelId="{3561FD53-DA23-4347-9CB2-1BBD0B08F3DC}" type="presParOf" srcId="{2E6E84B6-1D72-46FB-ADAE-35B2508D7F0D}" destId="{D26C74A9-7CF4-4D25-B219-E9AEDEC88B7E}" srcOrd="4" destOrd="0" presId="urn:microsoft.com/office/officeart/2005/8/layout/lProcess3"/>
    <dgm:cxn modelId="{238DAA15-D3F2-49BC-9333-F1A0257D0970}" type="presParOf" srcId="{D26C74A9-7CF4-4D25-B219-E9AEDEC88B7E}" destId="{F46AD711-9D1F-4785-A4F5-4CE418146447}" srcOrd="0" destOrd="0" presId="urn:microsoft.com/office/officeart/2005/8/layout/lProcess3"/>
    <dgm:cxn modelId="{765E833B-FCF1-46AC-BD58-6C98F579EDA6}" type="presParOf" srcId="{2E6E84B6-1D72-46FB-ADAE-35B2508D7F0D}" destId="{C1AA79B8-CF8E-438F-A354-4BC485464A9E}" srcOrd="5" destOrd="0" presId="urn:microsoft.com/office/officeart/2005/8/layout/lProcess3"/>
    <dgm:cxn modelId="{B68D5A34-0283-4AE1-B73D-61094966A2D0}" type="presParOf" srcId="{2E6E84B6-1D72-46FB-ADAE-35B2508D7F0D}" destId="{E1C036AE-BEAA-4B4C-B8FB-404C8D7C8E55}" srcOrd="6" destOrd="0" presId="urn:microsoft.com/office/officeart/2005/8/layout/lProcess3"/>
    <dgm:cxn modelId="{850D94B6-B61C-4FD2-919F-5157B8F8CC3B}" type="presParOf" srcId="{E1C036AE-BEAA-4B4C-B8FB-404C8D7C8E55}" destId="{BD540260-2467-4F14-87F1-30EBC10C3C34}" srcOrd="0" destOrd="0" presId="urn:microsoft.com/office/officeart/2005/8/layout/lProcess3"/>
    <dgm:cxn modelId="{73480306-135C-460F-B770-397CF09373E2}" type="presParOf" srcId="{2E6E84B6-1D72-46FB-ADAE-35B2508D7F0D}" destId="{34EC9FE9-D0CB-401E-9474-05B5E41ECD86}" srcOrd="7" destOrd="0" presId="urn:microsoft.com/office/officeart/2005/8/layout/lProcess3"/>
    <dgm:cxn modelId="{7C674FD7-70F0-448B-80C5-F2C27002DFF9}" type="presParOf" srcId="{2E6E84B6-1D72-46FB-ADAE-35B2508D7F0D}" destId="{D386AC30-B76B-4EE1-B2DC-98B5FD5270FE}" srcOrd="8" destOrd="0" presId="urn:microsoft.com/office/officeart/2005/8/layout/lProcess3"/>
    <dgm:cxn modelId="{14B332D8-834D-49C0-9AD7-4B84A9202F71}" type="presParOf" srcId="{D386AC30-B76B-4EE1-B2DC-98B5FD5270FE}" destId="{7FF0C588-4EE9-4344-AE19-439E43F48FCA}" srcOrd="0" destOrd="0" presId="urn:microsoft.com/office/officeart/2005/8/layout/lProcess3"/>
    <dgm:cxn modelId="{49CD5562-2FDD-4E21-B21B-8BCF23CAC6E5}" type="presParOf" srcId="{2E6E84B6-1D72-46FB-ADAE-35B2508D7F0D}" destId="{E34997AB-BA48-4A3E-B8D1-EF1F9C1252C7}" srcOrd="9" destOrd="0" presId="urn:microsoft.com/office/officeart/2005/8/layout/lProcess3"/>
    <dgm:cxn modelId="{93B17063-9BFE-486D-9BDC-39756C15EE53}" type="presParOf" srcId="{2E6E84B6-1D72-46FB-ADAE-35B2508D7F0D}" destId="{47863D0E-ACAB-41BB-9B67-FD1F82613773}" srcOrd="10" destOrd="0" presId="urn:microsoft.com/office/officeart/2005/8/layout/lProcess3"/>
    <dgm:cxn modelId="{70ABECD6-EECF-4859-93D3-233FF99F5D6C}" type="presParOf" srcId="{47863D0E-ACAB-41BB-9B67-FD1F82613773}" destId="{0F66DA83-050F-473A-BEEE-8AE13034A0C8}" srcOrd="0" destOrd="0" presId="urn:microsoft.com/office/officeart/2005/8/layout/lProcess3"/>
    <dgm:cxn modelId="{13C5BA3C-EEFC-4103-A4A7-FBF2562283E9}" type="presParOf" srcId="{2E6E84B6-1D72-46FB-ADAE-35B2508D7F0D}" destId="{963DDFD6-AEA7-4C2F-867E-77B78C63A686}" srcOrd="11" destOrd="0" presId="urn:microsoft.com/office/officeart/2005/8/layout/lProcess3"/>
    <dgm:cxn modelId="{A405D209-8A18-4F61-8D8E-86E742EFAA9D}" type="presParOf" srcId="{2E6E84B6-1D72-46FB-ADAE-35B2508D7F0D}" destId="{EC98E137-23B5-49BF-AA30-F2B8B5C1CDA9}" srcOrd="12" destOrd="0" presId="urn:microsoft.com/office/officeart/2005/8/layout/lProcess3"/>
    <dgm:cxn modelId="{862090B4-77EA-4F13-A0EA-1C56C07A1F39}" type="presParOf" srcId="{EC98E137-23B5-49BF-AA30-F2B8B5C1CDA9}" destId="{C845BB5D-4A52-47D3-A638-0639313EF741}" srcOrd="0" destOrd="0" presId="urn:microsoft.com/office/officeart/2005/8/layout/lProcess3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36EC9-21C2-452E-AD1E-5D99D16F658F}">
      <dsp:nvSpPr>
        <dsp:cNvPr id="0" name=""/>
        <dsp:cNvSpPr/>
      </dsp:nvSpPr>
      <dsp:spPr>
        <a:xfrm>
          <a:off x="448886" y="644"/>
          <a:ext cx="3738170" cy="64731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>
              <a:latin typeface="Arial Narrow" panose="020B0606020202030204" pitchFamily="34" charset="0"/>
            </a:rPr>
            <a:t>Solar Energy</a:t>
          </a:r>
          <a:endParaRPr lang="en-US" sz="2800" kern="1200" dirty="0">
            <a:latin typeface="Arial Narrow" panose="020B0606020202030204" pitchFamily="34" charset="0"/>
          </a:endParaRPr>
        </a:p>
      </dsp:txBody>
      <dsp:txXfrm>
        <a:off x="772542" y="644"/>
        <a:ext cx="3090858" cy="647312"/>
      </dsp:txXfrm>
    </dsp:sp>
    <dsp:sp modelId="{F7758581-2D16-4F45-97B9-A277DEFD6975}">
      <dsp:nvSpPr>
        <dsp:cNvPr id="0" name=""/>
        <dsp:cNvSpPr/>
      </dsp:nvSpPr>
      <dsp:spPr>
        <a:xfrm>
          <a:off x="448886" y="727873"/>
          <a:ext cx="3605935" cy="655749"/>
        </a:xfrm>
        <a:prstGeom prst="chevron">
          <a:avLst/>
        </a:prstGeom>
        <a:solidFill>
          <a:schemeClr val="accent5">
            <a:hueOff val="1472059"/>
            <a:satOff val="4793"/>
            <a:lumOff val="166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>
              <a:latin typeface="Arial Narrow" panose="020B0606020202030204" pitchFamily="34" charset="0"/>
            </a:rPr>
            <a:t>Wind Energy</a:t>
          </a:r>
          <a:endParaRPr lang="en-US" sz="2800" kern="1200" dirty="0">
            <a:latin typeface="Arial Narrow" panose="020B0606020202030204" pitchFamily="34" charset="0"/>
          </a:endParaRPr>
        </a:p>
      </dsp:txBody>
      <dsp:txXfrm>
        <a:off x="776761" y="727873"/>
        <a:ext cx="2950186" cy="655749"/>
      </dsp:txXfrm>
    </dsp:sp>
    <dsp:sp modelId="{C2BED8CE-C72B-44DF-96F9-96146EAEA565}">
      <dsp:nvSpPr>
        <dsp:cNvPr id="0" name=""/>
        <dsp:cNvSpPr/>
      </dsp:nvSpPr>
      <dsp:spPr>
        <a:xfrm>
          <a:off x="448886" y="1463540"/>
          <a:ext cx="3713010" cy="698990"/>
        </a:xfrm>
        <a:prstGeom prst="chevron">
          <a:avLst/>
        </a:prstGeom>
        <a:solidFill>
          <a:schemeClr val="accent5">
            <a:hueOff val="2944118"/>
            <a:satOff val="9586"/>
            <a:lumOff val="333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>
              <a:latin typeface="Arial Narrow" panose="020B0606020202030204" pitchFamily="34" charset="0"/>
            </a:rPr>
            <a:t>Ocean wave Energy</a:t>
          </a:r>
          <a:endParaRPr lang="en-US" sz="2800" kern="1200" dirty="0">
            <a:latin typeface="Arial Narrow" panose="020B0606020202030204" pitchFamily="34" charset="0"/>
          </a:endParaRPr>
        </a:p>
      </dsp:txBody>
      <dsp:txXfrm>
        <a:off x="798381" y="1463540"/>
        <a:ext cx="3014020" cy="698990"/>
      </dsp:txXfrm>
    </dsp:sp>
    <dsp:sp modelId="{90764129-A0A0-4B29-97CF-D85D08B315BC}">
      <dsp:nvSpPr>
        <dsp:cNvPr id="0" name=""/>
        <dsp:cNvSpPr/>
      </dsp:nvSpPr>
      <dsp:spPr>
        <a:xfrm>
          <a:off x="451483" y="2224711"/>
          <a:ext cx="3823852" cy="668992"/>
        </a:xfrm>
        <a:prstGeom prst="chevron">
          <a:avLst/>
        </a:prstGeom>
        <a:solidFill>
          <a:schemeClr val="accent5">
            <a:hueOff val="4416178"/>
            <a:satOff val="14379"/>
            <a:lumOff val="5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>
              <a:latin typeface="Arial Narrow" panose="020B0606020202030204" pitchFamily="34" charset="0"/>
            </a:rPr>
            <a:t>Ocean thermal Energy</a:t>
          </a:r>
          <a:endParaRPr lang="en-US" sz="2800" kern="1200" dirty="0">
            <a:latin typeface="Arial Narrow" panose="020B0606020202030204" pitchFamily="34" charset="0"/>
          </a:endParaRPr>
        </a:p>
      </dsp:txBody>
      <dsp:txXfrm>
        <a:off x="785979" y="2224711"/>
        <a:ext cx="3154860" cy="668992"/>
      </dsp:txXfrm>
    </dsp:sp>
    <dsp:sp modelId="{DD5ABF09-C6B0-46AB-9BAD-5F10AF1A89F6}">
      <dsp:nvSpPr>
        <dsp:cNvPr id="0" name=""/>
        <dsp:cNvSpPr/>
      </dsp:nvSpPr>
      <dsp:spPr>
        <a:xfrm>
          <a:off x="446474" y="2978102"/>
          <a:ext cx="3739154" cy="670516"/>
        </a:xfrm>
        <a:prstGeom prst="chevron">
          <a:avLst/>
        </a:prstGeom>
        <a:solidFill>
          <a:schemeClr val="accent5">
            <a:hueOff val="5888237"/>
            <a:satOff val="19172"/>
            <a:lumOff val="666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>
              <a:latin typeface="Arial Narrow" panose="020B0606020202030204" pitchFamily="34" charset="0"/>
            </a:rPr>
            <a:t>Tidal Energy</a:t>
          </a:r>
          <a:endParaRPr lang="en-US" sz="2800" kern="1200" dirty="0">
            <a:latin typeface="Arial Narrow" panose="020B0606020202030204" pitchFamily="34" charset="0"/>
          </a:endParaRPr>
        </a:p>
      </dsp:txBody>
      <dsp:txXfrm>
        <a:off x="781732" y="2978102"/>
        <a:ext cx="3068638" cy="670516"/>
      </dsp:txXfrm>
    </dsp:sp>
    <dsp:sp modelId="{7CD73ACE-6250-4848-8F83-F3112CD8C7AC}">
      <dsp:nvSpPr>
        <dsp:cNvPr id="0" name=""/>
        <dsp:cNvSpPr/>
      </dsp:nvSpPr>
      <dsp:spPr>
        <a:xfrm>
          <a:off x="448886" y="3741791"/>
          <a:ext cx="3713010" cy="653625"/>
        </a:xfrm>
        <a:prstGeom prst="chevron">
          <a:avLst/>
        </a:prstGeom>
        <a:solidFill>
          <a:schemeClr val="accent5">
            <a:hueOff val="7360296"/>
            <a:satOff val="23965"/>
            <a:lumOff val="833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>
              <a:latin typeface="Arial Narrow" panose="020B0606020202030204" pitchFamily="34" charset="0"/>
            </a:rPr>
            <a:t>Nuclear Energy</a:t>
          </a:r>
          <a:endParaRPr lang="en-US" sz="2800" kern="1200" dirty="0">
            <a:latin typeface="Arial Narrow" panose="020B0606020202030204" pitchFamily="34" charset="0"/>
          </a:endParaRPr>
        </a:p>
      </dsp:txBody>
      <dsp:txXfrm>
        <a:off x="775699" y="3741791"/>
        <a:ext cx="3059385" cy="653625"/>
      </dsp:txXfrm>
    </dsp:sp>
    <dsp:sp modelId="{E7D92C2B-0CF5-4509-B841-52AFF5D51DB6}">
      <dsp:nvSpPr>
        <dsp:cNvPr id="0" name=""/>
        <dsp:cNvSpPr/>
      </dsp:nvSpPr>
      <dsp:spPr>
        <a:xfrm>
          <a:off x="448886" y="4475334"/>
          <a:ext cx="3733903" cy="640793"/>
        </a:xfrm>
        <a:prstGeom prst="chevron">
          <a:avLst/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>
              <a:latin typeface="Arial Narrow" panose="020B0606020202030204" pitchFamily="34" charset="0"/>
            </a:rPr>
            <a:t>Geothermal Energy</a:t>
          </a:r>
          <a:endParaRPr lang="en-US" sz="2800" kern="1200" dirty="0">
            <a:latin typeface="Arial Narrow" panose="020B0606020202030204" pitchFamily="34" charset="0"/>
          </a:endParaRPr>
        </a:p>
      </dsp:txBody>
      <dsp:txXfrm>
        <a:off x="769283" y="4475334"/>
        <a:ext cx="3093110" cy="640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9DD82-3867-4256-8EE5-EC1C40FDBF34}">
      <dsp:nvSpPr>
        <dsp:cNvPr id="0" name=""/>
        <dsp:cNvSpPr/>
      </dsp:nvSpPr>
      <dsp:spPr>
        <a:xfrm>
          <a:off x="578410" y="2584"/>
          <a:ext cx="3449712" cy="651990"/>
        </a:xfrm>
        <a:prstGeom prst="chevron">
          <a:avLst/>
        </a:prstGeom>
        <a:gradFill rotWithShape="1">
          <a:gsLst>
            <a:gs pos="0">
              <a:schemeClr val="accent4">
                <a:tint val="94000"/>
                <a:satMod val="103000"/>
                <a:lumMod val="102000"/>
              </a:schemeClr>
            </a:gs>
            <a:gs pos="50000">
              <a:schemeClr val="accent4">
                <a:shade val="100000"/>
                <a:satMod val="110000"/>
                <a:lumMod val="100000"/>
              </a:schemeClr>
            </a:gs>
            <a:gs pos="100000">
              <a:schemeClr val="accent4"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b="1" kern="1200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</a:rPr>
            <a:t>Kinetic Energy</a:t>
          </a:r>
          <a:endParaRPr lang="en-US" sz="3200" kern="1200" dirty="0">
            <a:ln>
              <a:solidFill>
                <a:schemeClr val="tx1">
                  <a:lumMod val="65000"/>
                  <a:lumOff val="35000"/>
                </a:schemeClr>
              </a:solidFill>
            </a:ln>
            <a:solidFill>
              <a:schemeClr val="tx1"/>
            </a:solidFill>
          </a:endParaRPr>
        </a:p>
      </dsp:txBody>
      <dsp:txXfrm>
        <a:off x="904405" y="2584"/>
        <a:ext cx="2797722" cy="651990"/>
      </dsp:txXfrm>
    </dsp:sp>
    <dsp:sp modelId="{038DC78A-099D-4922-A7FD-141A5EC9B542}">
      <dsp:nvSpPr>
        <dsp:cNvPr id="0" name=""/>
        <dsp:cNvSpPr/>
      </dsp:nvSpPr>
      <dsp:spPr>
        <a:xfrm>
          <a:off x="578410" y="745853"/>
          <a:ext cx="3397047" cy="651990"/>
        </a:xfrm>
        <a:prstGeom prst="chevron">
          <a:avLst/>
        </a:prstGeom>
        <a:gradFill rotWithShape="1">
          <a:gsLst>
            <a:gs pos="0">
              <a:schemeClr val="accent2">
                <a:tint val="94000"/>
                <a:satMod val="103000"/>
                <a:lumMod val="102000"/>
              </a:schemeClr>
            </a:gs>
            <a:gs pos="50000">
              <a:schemeClr val="accent2">
                <a:shade val="100000"/>
                <a:satMod val="110000"/>
                <a:lumMod val="100000"/>
              </a:schemeClr>
            </a:gs>
            <a:gs pos="100000">
              <a:schemeClr val="accent2"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>
              <a:solidFill>
                <a:srgbClr val="C00000"/>
              </a:solidFill>
            </a:rPr>
            <a:t>Potential Energy</a:t>
          </a:r>
          <a:endParaRPr lang="en-US" sz="2800" kern="1200" dirty="0">
            <a:solidFill>
              <a:srgbClr val="C00000"/>
            </a:solidFill>
          </a:endParaRPr>
        </a:p>
      </dsp:txBody>
      <dsp:txXfrm>
        <a:off x="904405" y="745853"/>
        <a:ext cx="2745057" cy="651990"/>
      </dsp:txXfrm>
    </dsp:sp>
    <dsp:sp modelId="{F46AD711-9D1F-4785-A4F5-4CE418146447}">
      <dsp:nvSpPr>
        <dsp:cNvPr id="0" name=""/>
        <dsp:cNvSpPr/>
      </dsp:nvSpPr>
      <dsp:spPr>
        <a:xfrm>
          <a:off x="578410" y="1489122"/>
          <a:ext cx="3396705" cy="651990"/>
        </a:xfrm>
        <a:prstGeom prst="chevron">
          <a:avLst/>
        </a:prstGeom>
        <a:gradFill rotWithShape="1">
          <a:gsLst>
            <a:gs pos="0">
              <a:schemeClr val="accent5">
                <a:tint val="94000"/>
                <a:satMod val="103000"/>
                <a:lumMod val="102000"/>
              </a:schemeClr>
            </a:gs>
            <a:gs pos="50000">
              <a:schemeClr val="accent5">
                <a:shade val="100000"/>
                <a:satMod val="110000"/>
                <a:lumMod val="100000"/>
              </a:schemeClr>
            </a:gs>
            <a:gs pos="100000">
              <a:schemeClr val="accent5"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/>
            <a:t>Chemical  Energy</a:t>
          </a:r>
          <a:endParaRPr lang="en-US" sz="2800" kern="1200" dirty="0"/>
        </a:p>
      </dsp:txBody>
      <dsp:txXfrm>
        <a:off x="904405" y="1489122"/>
        <a:ext cx="2744715" cy="651990"/>
      </dsp:txXfrm>
    </dsp:sp>
    <dsp:sp modelId="{BD540260-2467-4F14-87F1-30EBC10C3C34}">
      <dsp:nvSpPr>
        <dsp:cNvPr id="0" name=""/>
        <dsp:cNvSpPr/>
      </dsp:nvSpPr>
      <dsp:spPr>
        <a:xfrm>
          <a:off x="578410" y="2232390"/>
          <a:ext cx="3485637" cy="651990"/>
        </a:xfrm>
        <a:prstGeom prst="chevron">
          <a:avLst/>
        </a:prstGeom>
        <a:gradFill rotWithShape="1">
          <a:gsLst>
            <a:gs pos="0">
              <a:schemeClr val="accent6">
                <a:tint val="67000"/>
                <a:satMod val="105000"/>
                <a:lumMod val="110000"/>
              </a:schemeClr>
            </a:gs>
            <a:gs pos="50000">
              <a:schemeClr val="accent6">
                <a:tint val="73000"/>
                <a:satMod val="103000"/>
                <a:lumMod val="105000"/>
              </a:schemeClr>
            </a:gs>
            <a:gs pos="100000">
              <a:schemeClr val="accent6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>
              <a:ln>
                <a:solidFill>
                  <a:srgbClr val="002060"/>
                </a:solidFill>
              </a:ln>
              <a:solidFill>
                <a:srgbClr val="005390"/>
              </a:solidFill>
            </a:rPr>
            <a:t>Heat Energy</a:t>
          </a:r>
          <a:endParaRPr lang="en-US" sz="2800" kern="1200" dirty="0">
            <a:ln>
              <a:solidFill>
                <a:srgbClr val="002060"/>
              </a:solidFill>
            </a:ln>
            <a:solidFill>
              <a:srgbClr val="005390"/>
            </a:solidFill>
          </a:endParaRPr>
        </a:p>
      </dsp:txBody>
      <dsp:txXfrm>
        <a:off x="904405" y="2232390"/>
        <a:ext cx="2833647" cy="651990"/>
      </dsp:txXfrm>
    </dsp:sp>
    <dsp:sp modelId="{7FF0C588-4EE9-4344-AE19-439E43F48FCA}">
      <dsp:nvSpPr>
        <dsp:cNvPr id="0" name=""/>
        <dsp:cNvSpPr/>
      </dsp:nvSpPr>
      <dsp:spPr>
        <a:xfrm>
          <a:off x="578410" y="2975659"/>
          <a:ext cx="3537943" cy="651990"/>
        </a:xfrm>
        <a:prstGeom prst="chevron">
          <a:avLst/>
        </a:prstGeom>
        <a:gradFill rotWithShape="1">
          <a:gsLst>
            <a:gs pos="0">
              <a:schemeClr val="accent4">
                <a:tint val="94000"/>
                <a:satMod val="103000"/>
                <a:lumMod val="102000"/>
              </a:schemeClr>
            </a:gs>
            <a:gs pos="50000">
              <a:schemeClr val="accent4">
                <a:shade val="100000"/>
                <a:satMod val="110000"/>
                <a:lumMod val="100000"/>
              </a:schemeClr>
            </a:gs>
            <a:gs pos="100000">
              <a:schemeClr val="accent4"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>
              <a:ln>
                <a:solidFill>
                  <a:srgbClr val="FF0000"/>
                </a:solidFill>
              </a:ln>
              <a:solidFill>
                <a:srgbClr val="C00000"/>
              </a:solidFill>
            </a:rPr>
            <a:t>Sound Energy</a:t>
          </a:r>
          <a:endParaRPr lang="en-US" sz="2800" kern="1200" dirty="0">
            <a:ln>
              <a:solidFill>
                <a:srgbClr val="FF0000"/>
              </a:solidFill>
            </a:ln>
            <a:solidFill>
              <a:srgbClr val="C00000"/>
            </a:solidFill>
          </a:endParaRPr>
        </a:p>
      </dsp:txBody>
      <dsp:txXfrm>
        <a:off x="904405" y="2975659"/>
        <a:ext cx="2885953" cy="651990"/>
      </dsp:txXfrm>
    </dsp:sp>
    <dsp:sp modelId="{0F66DA83-050F-473A-BEEE-8AE13034A0C8}">
      <dsp:nvSpPr>
        <dsp:cNvPr id="0" name=""/>
        <dsp:cNvSpPr/>
      </dsp:nvSpPr>
      <dsp:spPr>
        <a:xfrm>
          <a:off x="578410" y="3718928"/>
          <a:ext cx="3512140" cy="65199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>
              <a:solidFill>
                <a:schemeClr val="tx1"/>
              </a:solidFill>
            </a:rPr>
            <a:t>Light Energy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904405" y="3718928"/>
        <a:ext cx="2860150" cy="651990"/>
      </dsp:txXfrm>
    </dsp:sp>
    <dsp:sp modelId="{C845BB5D-4A52-47D3-A638-0639313EF741}">
      <dsp:nvSpPr>
        <dsp:cNvPr id="0" name=""/>
        <dsp:cNvSpPr/>
      </dsp:nvSpPr>
      <dsp:spPr>
        <a:xfrm>
          <a:off x="578410" y="4462197"/>
          <a:ext cx="3564805" cy="65199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>
              <a:solidFill>
                <a:srgbClr val="FFFF00"/>
              </a:solidFill>
            </a:rPr>
            <a:t>Electrical Energy</a:t>
          </a:r>
          <a:endParaRPr lang="en-US" sz="2800" kern="1200" dirty="0">
            <a:solidFill>
              <a:srgbClr val="FFFF00"/>
            </a:solidFill>
          </a:endParaRPr>
        </a:p>
      </dsp:txBody>
      <dsp:txXfrm>
        <a:off x="904405" y="4462197"/>
        <a:ext cx="2912815" cy="651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1T09:02:10.245"/>
    </inkml:context>
    <inkml:brush xml:id="br0">
      <inkml:brushProperty name="width" value="0.1" units="cm"/>
      <inkml:brushProperty name="height" value="0.1" units="cm"/>
      <inkml:brushProperty name="color" value="#C61100"/>
    </inkml:brush>
  </inkml:definitions>
  <inkml:trace contextRef="#ctx0" brushRef="#br0">24 0,'0'139,"0"92,0-171,0 203,0-103,0-67,-23 92,22-178,2 101,-1-50,0-116</inkml:trace>
  <inkml:trace contextRef="#ctx0" brushRef="#br0" timeOffset="1306">70 116,'-23'0,"46"0,0-23,70 23,58 0,-118 0,198 0,-201 0,124 0,-85 0,-22-23,-33 23,-5 0,2 0,-45 23,34-23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9T12:12:57.278"/>
    </inkml:context>
    <inkml:brush xml:id="br0">
      <inkml:brushProperty name="width" value="0.15" units="cm"/>
      <inkml:brushProperty name="height" value="0.15" units="cm"/>
      <inkml:brushProperty name="color" value="#00F5FC"/>
    </inkml:brush>
  </inkml:definitions>
  <inkml:trace contextRef="#ctx0" brushRef="#br0">3893 1145,'0'0,"0"0,0 0,0 0,0 0,0 0,0 0,0 0,0 0,0 0,0 0,0 0,0 0,0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1T09:02:12.823"/>
    </inkml:context>
    <inkml:brush xml:id="br0">
      <inkml:brushProperty name="width" value="0.1" units="cm"/>
      <inkml:brushProperty name="height" value="0.1" units="cm"/>
      <inkml:brushProperty name="color" value="#C61100"/>
    </inkml:brush>
  </inkml:definitions>
  <inkml:trace contextRef="#ctx0" brushRef="#br0">1 24,'92'-23,"63"23,-149 0,179 0,-155 0,-60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1T09:06:29.686"/>
    </inkml:context>
    <inkml:brush xml:id="br0">
      <inkml:brushProperty name="width" value="0.1" units="cm"/>
      <inkml:brushProperty name="height" value="0.1" units="cm"/>
      <inkml:brushProperty name="color" value="#C61100"/>
    </inkml:brush>
  </inkml:definitions>
  <inkml:trace contextRef="#ctx0" brushRef="#br0">1084 0,'-23'0,"-92"23,21 9,50-17,-102 47,130-55,-143 84,157-90,-113 91,57-45,46-24,-6 13,13-26,-17 35,21-44,1 19,0-17,0 7,-23 3,23 10,0-16,23 9,46 7,19 12,-60-24,156 59,-174-67,119 132,-79-84,15 13,-7-6,-70 0,52 2,-34-51,17 26,-23-1,23 35,-14-43,-41-5,-14 2,-92 23,126-42,-184-31,95 15,-5 1,-34-42,95 36,-86-92,124 103,-39-155,30 107,9-31,7 85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1T09:06:47.714"/>
    </inkml:context>
    <inkml:brush xml:id="br0">
      <inkml:brushProperty name="width" value="0.1" units="cm"/>
      <inkml:brushProperty name="height" value="0.1" units="cm"/>
      <inkml:brushProperty name="color" value="#C61100"/>
    </inkml:brush>
  </inkml:definitions>
  <inkml:trace contextRef="#ctx0" brushRef="#br0">0 1,'0'0,"23"23,24 46,-47-69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5T13:38:02.553"/>
    </inkml:context>
    <inkml:brush xml:id="br0">
      <inkml:brushProperty name="width" value="0.025" units="cm"/>
      <inkml:brushProperty name="height" value="0.025" units="cm"/>
      <inkml:brushProperty name="color" value="#3165BB"/>
    </inkml:brush>
  </inkml:definitions>
  <inkml:traceGroup>
    <inkml:annotationXML>
      <emma:emma xmlns:emma="http://www.w3.org/2003/04/emma" version="1.0">
        <emma:interpretation id="{2D14F991-96C2-0046-BDFF-8524D0D0B4E2}" emma:medium="tactile" emma:mode="ink">
          <msink:context xmlns:msink="http://schemas.microsoft.com/ink/2010/main" type="inkDrawing" rotatedBoundingBox="13374,6400 13789,6400 13789,6415 13374,6415" shapeName="Other"/>
        </emma:interpretation>
      </emma:emma>
    </inkml:annotationXML>
    <inkml:trace contextRef="#ctx0" brushRef="#br0">0 0,'46'0,"46"0,-45 0,-8 0,-32 0,12 0,8 0,19 0,-28 0,10 0,18 0,-46 0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6T12:20:15.229"/>
    </inkml:context>
    <inkml:brush xml:id="br0">
      <inkml:brushProperty name="width" value="0.07" units="cm"/>
      <inkml:brushProperty name="height" value="0.07" units="cm"/>
      <inkml:brushProperty name="color" value="#82827D"/>
    </inkml:brush>
  </inkml:definitions>
  <inkml:traceGroup>
    <inkml:annotationXML>
      <emma:emma xmlns:emma="http://www.w3.org/2003/04/emma" version="1.0">
        <emma:interpretation id="{95E96CE3-9CDB-D840-9D2E-B61BC5AC5042}" emma:medium="tactile" emma:mode="ink">
          <msink:context xmlns:msink="http://schemas.microsoft.com/ink/2010/main" type="writingRegion" rotatedBoundingBox="21815,5182 22368,5182 22368,5293 21815,5293"/>
        </emma:interpretation>
      </emma:emma>
    </inkml:annotationXML>
    <inkml:traceGroup>
      <inkml:annotationXML>
        <emma:emma xmlns:emma="http://www.w3.org/2003/04/emma" version="1.0">
          <emma:interpretation id="{DF1D4581-04CB-A848-B3E8-10535ED09E5E}" emma:medium="tactile" emma:mode="ink">
            <msink:context xmlns:msink="http://schemas.microsoft.com/ink/2010/main" type="paragraph" rotatedBoundingBox="21815,5182 22368,5182 22368,5293 21815,52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43C3188-C55E-D243-AEDD-818DFDE8D75C}" emma:medium="tactile" emma:mode="ink">
              <msink:context xmlns:msink="http://schemas.microsoft.com/ink/2010/main" type="line" rotatedBoundingBox="21815,5182 22368,5182 22368,5293 21815,5293"/>
            </emma:interpretation>
          </emma:emma>
        </inkml:annotationXML>
        <inkml:traceGroup>
          <inkml:annotationXML>
            <emma:emma xmlns:emma="http://www.w3.org/2003/04/emma" version="1.0">
              <emma:interpretation id="{8119D381-8792-E14A-B150-DF5B7FBAB52A}" emma:medium="tactile" emma:mode="ink">
                <msink:context xmlns:msink="http://schemas.microsoft.com/ink/2010/main" type="inkWord" rotatedBoundingBox="21815,5182 22368,5182 22368,5293 21815,5293"/>
              </emma:interpretation>
            </emma:emma>
          </inkml:annotationXML>
          <inkml:trace contextRef="#ctx0" brushRef="#br0">1 112,'0'0,"0"0,0 0,92-46,0 46,20-38,-85 29,28-9,-18 36,55-18,-46 0,-46 0</inkml:trace>
        </inkml:traceGroup>
      </inkml:traceGroup>
    </inkml:traceGroup>
  </inkml:traceGroup>
</inkml:ink>
</file>

<file path=ppt/ink/ink7.xml><?xml version="1.0" encoding="utf-8"?>
<inkml:ink xmlns:inkml="http://www.w3.org/2003/InkML">
  <inkml:definitions/>
  <inkml:traceGroup>
    <inkml:annotationXML>
      <emma:emma xmlns:emma="http://www.w3.org/2003/04/emma" version="1.0">
        <emma:interpretation id="{24C3CA76-85E9-6748-882F-3204F4C660C8}" emma:medium="tactile" emma:mode="ink">
          <msink:context xmlns:msink="http://schemas.microsoft.com/ink/2010/main" type="writingRegion" rotatedBoundingBox="13005,11661 13236,11661 13236,11753 13005,11753"/>
        </emma:interpretation>
      </emma:emma>
    </inkml:annotationXML>
    <inkml:traceGroup>
      <inkml:annotationXML>
        <emma:emma xmlns:emma="http://www.w3.org/2003/04/emma" version="1.0">
          <emma:interpretation id="{B8A71B27-7CD8-C546-A7C7-8EEA7CBCD4D1}" emma:medium="tactile" emma:mode="ink">
            <msink:context xmlns:msink="http://schemas.microsoft.com/ink/2010/main" type="paragraph" rotatedBoundingBox="13005,11661 13236,11661 13236,11753 13005,117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77B4127-7303-0541-8DD7-31ABC1819C58}" emma:medium="tactile" emma:mode="ink">
              <msink:context xmlns:msink="http://schemas.microsoft.com/ink/2010/main" type="line" rotatedBoundingBox="13005,11661 13236,11661 13236,11753 13005,11753"/>
            </emma:interpretation>
          </emma:emma>
        </inkml:annotationXML>
        <inkml:traceGroup>
          <inkml:annotationXML>
            <emma:emma xmlns:emma="http://www.w3.org/2003/04/emma" version="1.0">
              <emma:interpretation id="{0294684D-DC25-1843-A16D-24AD25E1D417}" emma:medium="tactile" emma:mode="ink">
                <msink:context xmlns:msink="http://schemas.microsoft.com/ink/2010/main" type="inkWord" rotatedBoundingBox="13005,11661 13236,11661 13236,11753 13005,11753"/>
              </emma:interpretation>
            </emma:emma>
          </inkml:annotationXML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7T12:33:27.940"/>
    </inkml:context>
    <inkml:brush xml:id="br0">
      <inkml:brushProperty name="width" value="0.15" units="cm"/>
      <inkml:brushProperty name="height" value="0.15" units="cm"/>
      <inkml:brushProperty name="color" value="#ED1C24"/>
    </inkml:brush>
  </inkml:definitions>
  <inkml:traceGroup>
    <inkml:annotationXML>
      <emma:emma xmlns:emma="http://www.w3.org/2003/04/emma" version="1.0">
        <emma:interpretation id="{0B6FC6A2-AF38-D248-A347-BD396FBE309C}" emma:medium="tactile" emma:mode="ink">
          <msink:context xmlns:msink="http://schemas.microsoft.com/ink/2010/main" type="writingRegion" rotatedBoundingBox="13559,26104 13574,26104 13574,26119 13559,26119"/>
        </emma:interpretation>
      </emma:emma>
    </inkml:annotationXML>
    <inkml:traceGroup>
      <inkml:annotationXML>
        <emma:emma xmlns:emma="http://www.w3.org/2003/04/emma" version="1.0">
          <emma:interpretation id="{1C0CBD40-FA23-C747-9FF1-E2E13133003F}" emma:medium="tactile" emma:mode="ink">
            <msink:context xmlns:msink="http://schemas.microsoft.com/ink/2010/main" type="paragraph" rotatedBoundingBox="13559,26104 13574,26104 13574,26119 13559,261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403FFD9-3AED-EC40-8321-1CB1396571FF}" emma:medium="tactile" emma:mode="ink">
              <msink:context xmlns:msink="http://schemas.microsoft.com/ink/2010/main" type="line" rotatedBoundingBox="13559,26104 13574,26104 13574,26119 13559,26119"/>
            </emma:interpretation>
          </emma:emma>
        </inkml:annotationXML>
        <inkml:traceGroup>
          <inkml:annotationXML>
            <emma:emma xmlns:emma="http://www.w3.org/2003/04/emma" version="1.0">
              <emma:interpretation id="{3A60B8C6-D4DE-0D4A-ABF8-0FCE30E740C3}" emma:medium="tactile" emma:mode="ink">
                <msink:context xmlns:msink="http://schemas.microsoft.com/ink/2010/main" type="inkWord" rotatedBoundingBox="13559,26104 13574,26104 13574,26119 13559,26119"/>
              </emma:interpretation>
            </emma:emma>
          </inkml:annotationXML>
          <inkml:trace contextRef="#ctx0" brushRef="#br0">1 0,'0'0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9T12:12:57.277"/>
    </inkml:context>
    <inkml:brush xml:id="br0">
      <inkml:brushProperty name="width" value="0.15" units="cm"/>
      <inkml:brushProperty name="height" value="0.15" units="cm"/>
      <inkml:brushProperty name="color" value="#00F5FC"/>
    </inkml:brush>
  </inkml:definitions>
  <inkml:trace contextRef="#ctx0" brushRef="#br0">0 0,'0'0,"0"19,0 9,10 27,-10 19,0-10,0-17,0-20,0-8,0-10,0-9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93859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4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6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7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58657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0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43986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24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8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BE4249-C0D0-4B06-8692-E8BB871AF643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539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2B0DB6-F5C7-45FB-8CF3-31B45F9C2DAC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463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406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>
    <p:fade/>
  </p:transition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3.jpeg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5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5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 /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 /><Relationship Id="rId3" Type="http://schemas.openxmlformats.org/officeDocument/2006/relationships/image" Target="../media/image24.png" /><Relationship Id="rId7" Type="http://schemas.openxmlformats.org/officeDocument/2006/relationships/image" Target="../media/image26.png" /><Relationship Id="rId2" Type="http://schemas.openxmlformats.org/officeDocument/2006/relationships/customXml" Target="../ink/ink7.xml" /><Relationship Id="rId1" Type="http://schemas.openxmlformats.org/officeDocument/2006/relationships/slideLayout" Target="../slideLayouts/slideLayout2.xml" /><Relationship Id="rId4" Type="http://schemas.openxmlformats.org/officeDocument/2006/relationships/customXml" Target="../ink/ink8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 /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 /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 /><Relationship Id="rId2" Type="http://schemas.openxmlformats.org/officeDocument/2006/relationships/image" Target="../media/image23.jpeg" /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 /><Relationship Id="rId3" Type="http://schemas.openxmlformats.org/officeDocument/2006/relationships/diagramLayout" Target="../diagrams/layout1.xml" /><Relationship Id="rId7" Type="http://schemas.openxmlformats.org/officeDocument/2006/relationships/diagramData" Target="../diagrams/data2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11" Type="http://schemas.microsoft.com/office/2007/relationships/diagramDrawing" Target="../diagrams/drawing2.xml" /><Relationship Id="rId5" Type="http://schemas.openxmlformats.org/officeDocument/2006/relationships/diagramColors" Target="../diagrams/colors1.xml" /><Relationship Id="rId10" Type="http://schemas.openxmlformats.org/officeDocument/2006/relationships/diagramColors" Target="../diagrams/colors2.xml" /><Relationship Id="rId4" Type="http://schemas.openxmlformats.org/officeDocument/2006/relationships/diagramQuickStyle" Target="../diagrams/quickStyle1.xml" /><Relationship Id="rId9" Type="http://schemas.openxmlformats.org/officeDocument/2006/relationships/diagramQuickStyle" Target="../diagrams/quickStyle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 /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 /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 /><Relationship Id="rId1" Type="http://schemas.openxmlformats.org/officeDocument/2006/relationships/slideLayout" Target="../slideLayouts/slideLayout7.xml" 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 /><Relationship Id="rId1" Type="http://schemas.openxmlformats.org/officeDocument/2006/relationships/slideLayout" Target="../slideLayouts/slideLayout7.xml" 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 /><Relationship Id="rId1" Type="http://schemas.openxmlformats.org/officeDocument/2006/relationships/slideLayout" Target="../slideLayouts/slideLayout7.xml" 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 /><Relationship Id="rId2" Type="http://schemas.openxmlformats.org/officeDocument/2006/relationships/image" Target="../media/image34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40.png" /><Relationship Id="rId5" Type="http://schemas.openxmlformats.org/officeDocument/2006/relationships/customXml" Target="../ink/ink10.xml" /><Relationship Id="rId4" Type="http://schemas.openxmlformats.org/officeDocument/2006/relationships/image" Target="../media/image3.png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 /><Relationship Id="rId2" Type="http://schemas.openxmlformats.org/officeDocument/2006/relationships/image" Target="../media/image35.jpeg" /><Relationship Id="rId1" Type="http://schemas.openxmlformats.org/officeDocument/2006/relationships/slideLayout" Target="../slideLayouts/slideLayout7.xml" 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 /><Relationship Id="rId2" Type="http://schemas.openxmlformats.org/officeDocument/2006/relationships/image" Target="../media/image37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 /><Relationship Id="rId1" Type="http://schemas.openxmlformats.org/officeDocument/2006/relationships/slideLayout" Target="../slideLayouts/slideLayout7.xml" 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 /><Relationship Id="rId2" Type="http://schemas.openxmlformats.org/officeDocument/2006/relationships/image" Target="../media/image40.jpeg" /><Relationship Id="rId1" Type="http://schemas.openxmlformats.org/officeDocument/2006/relationships/slideLayout" Target="../slideLayouts/slideLayout7.xml" 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 /><Relationship Id="rId2" Type="http://schemas.openxmlformats.org/officeDocument/2006/relationships/image" Target="../media/image42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44.jpeg" 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 /><Relationship Id="rId1" Type="http://schemas.openxmlformats.org/officeDocument/2006/relationships/slideLayout" Target="../slideLayouts/slideLayout7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 /><Relationship Id="rId3" Type="http://schemas.openxmlformats.org/officeDocument/2006/relationships/customXml" Target="../ink/ink1.xml" /><Relationship Id="rId7" Type="http://schemas.openxmlformats.org/officeDocument/2006/relationships/customXml" Target="../ink/ink3.xml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.png" /><Relationship Id="rId5" Type="http://schemas.openxmlformats.org/officeDocument/2006/relationships/customXml" Target="../ink/ink2.xml" /><Relationship Id="rId10" Type="http://schemas.openxmlformats.org/officeDocument/2006/relationships/image" Target="../media/image7.png" /><Relationship Id="rId4" Type="http://schemas.openxmlformats.org/officeDocument/2006/relationships/image" Target="../media/image4.png" /><Relationship Id="rId9" Type="http://schemas.openxmlformats.org/officeDocument/2006/relationships/customXml" Target="../ink/ink4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Relationship Id="rId10" Type="http://schemas.openxmlformats.org/officeDocument/2006/relationships/image" Target="../media/image15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7" Type="http://schemas.openxmlformats.org/officeDocument/2006/relationships/image" Target="../media/image19.pn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Relationship Id="rId4" Type="http://schemas.openxmlformats.org/officeDocument/2006/relationships/customXml" Target="../ink/ink6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DD04A20-0AEF-1E4E-A26D-CE51DF41D2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23"/>
          <a:stretch/>
        </p:blipFill>
        <p:spPr>
          <a:xfrm>
            <a:off x="931025" y="4039986"/>
            <a:ext cx="5276850" cy="2044064"/>
          </a:xfrm>
          <a:prstGeom prst="rect">
            <a:avLst/>
          </a:prstGeom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D4DC63CB-75EE-BA90-0A24-76EE55F9E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rmAutofit/>
          </a:bodyPr>
          <a:lstStyle/>
          <a:p>
            <a:r>
              <a:rPr lang="en-IN" sz="3200">
                <a:solidFill>
                  <a:schemeClr val="accent6">
                    <a:lumMod val="75000"/>
                  </a:schemeClr>
                </a:solidFill>
              </a:rPr>
              <a:t>Work and Energy </a:t>
            </a:r>
            <a:endParaRPr lang="en-US" sz="320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10928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97963233-A58C-2E46-BA66-82E36E448A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20" y="3657677"/>
            <a:ext cx="4333183" cy="27029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E3A75742-D213-CE4C-A6A5-204D348811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21"/>
          <a:stretch/>
        </p:blipFill>
        <p:spPr>
          <a:xfrm>
            <a:off x="8136835" y="388941"/>
            <a:ext cx="3181852" cy="36908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24FD8C5-5375-8B47-AF4E-CF25D961612E}"/>
              </a:ext>
            </a:extLst>
          </p:cNvPr>
          <p:cNvSpPr txBox="1"/>
          <p:nvPr/>
        </p:nvSpPr>
        <p:spPr>
          <a:xfrm>
            <a:off x="5814812" y="4483836"/>
            <a:ext cx="61519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600" b="1" dirty="0">
                <a:solidFill>
                  <a:srgbClr val="00B050"/>
                </a:solidFill>
              </a:rPr>
              <a:t>Man standing with a load on head, or holding a briefcase and waiting for a bus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815C69-2772-1844-8BAF-AB5B3FF61066}"/>
              </a:ext>
            </a:extLst>
          </p:cNvPr>
          <p:cNvSpPr txBox="1"/>
          <p:nvPr/>
        </p:nvSpPr>
        <p:spPr>
          <a:xfrm>
            <a:off x="1005720" y="497374"/>
            <a:ext cx="698534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600" b="1" dirty="0">
                <a:solidFill>
                  <a:srgbClr val="FF0000"/>
                </a:solidFill>
              </a:rPr>
              <a:t>Moon when completes one revolution around the Earth then also displacement is zero. </a:t>
            </a:r>
          </a:p>
          <a:p>
            <a:r>
              <a:rPr lang="en-IN" sz="3600" b="1" dirty="0">
                <a:solidFill>
                  <a:srgbClr val="FF0000"/>
                </a:solidFill>
              </a:rPr>
              <a:t>So work done is zero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150265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0B190-6028-AC4C-8766-89F16CBC3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795130"/>
            <a:ext cx="6564592" cy="6062870"/>
          </a:xfrm>
        </p:spPr>
        <p:txBody>
          <a:bodyPr>
            <a:noAutofit/>
          </a:bodyPr>
          <a:lstStyle/>
          <a:p>
            <a:r>
              <a:rPr lang="en-IN" sz="3600" b="1" dirty="0">
                <a:solidFill>
                  <a:schemeClr val="accent4">
                    <a:lumMod val="75000"/>
                  </a:schemeClr>
                </a:solidFill>
              </a:rPr>
              <a:t>When 0= 90° </a:t>
            </a:r>
            <a:r>
              <a:rPr lang="en-IN" sz="3600" b="1" dirty="0" err="1">
                <a:solidFill>
                  <a:schemeClr val="accent4">
                    <a:lumMod val="75000"/>
                  </a:schemeClr>
                </a:solidFill>
              </a:rPr>
              <a:t>i.e.Angle</a:t>
            </a:r>
            <a:r>
              <a:rPr lang="en-IN" sz="3600" b="1" dirty="0">
                <a:solidFill>
                  <a:schemeClr val="accent4">
                    <a:lumMod val="75000"/>
                  </a:schemeClr>
                </a:solidFill>
              </a:rPr>
              <a:t> between Force and displacement is 90°;force is perpendicular to the displacement.</a:t>
            </a:r>
          </a:p>
          <a:p>
            <a:r>
              <a:rPr lang="en-IN" sz="3600" b="1" dirty="0">
                <a:solidFill>
                  <a:srgbClr val="0070C0"/>
                </a:solidFill>
              </a:rPr>
              <a:t>Even when force and displacement are there but still work done is zero because they are perpendicular to each other.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E01496C-ACDE-154C-9EBC-D87E5FABBF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4" t="47273" r="35918" b="-1"/>
          <a:stretch/>
        </p:blipFill>
        <p:spPr>
          <a:xfrm>
            <a:off x="7506969" y="968432"/>
            <a:ext cx="4272742" cy="4921135"/>
          </a:xfrm>
          <a:prstGeom prst="roundRect">
            <a:avLst>
              <a:gd name="adj" fmla="val 15451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941597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AFB2C9-2176-434A-BC2E-9BE87A6D19A8}"/>
              </a:ext>
            </a:extLst>
          </p:cNvPr>
          <p:cNvSpPr txBox="1"/>
          <p:nvPr/>
        </p:nvSpPr>
        <p:spPr>
          <a:xfrm>
            <a:off x="739832" y="525420"/>
            <a:ext cx="110226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3600" b="1" dirty="0">
                <a:solidFill>
                  <a:srgbClr val="FF0000"/>
                </a:solidFill>
              </a:rPr>
              <a:t>A man carrying suitcase and walking Or a coolie carrying luggage and walking</a:t>
            </a:r>
            <a:endParaRPr lang="en-US" sz="3600" dirty="0"/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6CC850A5-A51C-6C47-BFEC-7399632E3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901" y="2218372"/>
            <a:ext cx="3014368" cy="4006733"/>
          </a:xfrm>
          <a:prstGeom prst="roundRect">
            <a:avLst>
              <a:gd name="adj" fmla="val 16852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EC20F4D4-9575-7341-AC19-B0039A79F6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804" y="2306911"/>
            <a:ext cx="2795847" cy="3936877"/>
          </a:xfrm>
          <a:prstGeom prst="roundRect">
            <a:avLst>
              <a:gd name="adj" fmla="val 19033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545B9CB5-2865-4A4F-9C6F-672F99973B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702" y="2218372"/>
            <a:ext cx="3167148" cy="4025417"/>
          </a:xfrm>
          <a:prstGeom prst="roundRect">
            <a:avLst>
              <a:gd name="adj" fmla="val 13616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26043631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5146A-7C91-C24D-A9D3-43775B808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716" y="1024456"/>
            <a:ext cx="4914362" cy="5133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000" b="1" dirty="0">
                <a:solidFill>
                  <a:srgbClr val="FE0E6F"/>
                </a:solidFill>
              </a:rPr>
              <a:t>Work done by centripetal force is always zero as force and displacement are always perpendicular to each other.</a:t>
            </a:r>
            <a:endParaRPr lang="en-US" sz="4000" dirty="0">
              <a:solidFill>
                <a:srgbClr val="FE0E6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9CF42E-702A-B24D-B493-076EA8718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923" y="908078"/>
            <a:ext cx="5037513" cy="5133285"/>
          </a:xfrm>
          <a:prstGeom prst="roundRect">
            <a:avLst/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824360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>
            <a:extLst>
              <a:ext uri="{FF2B5EF4-FFF2-40B4-BE49-F238E27FC236}">
                <a16:creationId xmlns:a16="http://schemas.microsoft.com/office/drawing/2014/main" id="{7582425F-A0F6-B846-934A-AD56F33AE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4974" y="1311965"/>
            <a:ext cx="5380383" cy="5369660"/>
          </a:xfrm>
        </p:spPr>
        <p:txBody>
          <a:bodyPr>
            <a:normAutofit/>
          </a:bodyPr>
          <a:lstStyle/>
          <a:p>
            <a:pPr algn="l"/>
            <a:r>
              <a:rPr lang="en-IN" sz="3600" b="1" dirty="0">
                <a:solidFill>
                  <a:srgbClr val="7030A0"/>
                </a:solidFill>
              </a:rPr>
              <a:t>During motion of simple pendulum tension in the thread(force) is always perpendicular to the displacement of the Bob. </a:t>
            </a:r>
            <a:endParaRPr lang="en-IN" sz="3600" b="1" dirty="0">
              <a:solidFill>
                <a:srgbClr val="FE0E6F"/>
              </a:solidFill>
            </a:endParaRPr>
          </a:p>
          <a:p>
            <a:pPr algn="l"/>
            <a:r>
              <a:rPr lang="en-IN" sz="3600" b="1" dirty="0">
                <a:solidFill>
                  <a:srgbClr val="FE0E6F"/>
                </a:solidFill>
              </a:rPr>
              <a:t>Work done by oscillating pendulum is always zero.</a:t>
            </a:r>
            <a:endParaRPr lang="en-IN" sz="3600" b="1" dirty="0">
              <a:solidFill>
                <a:srgbClr val="7030A0"/>
              </a:solidFill>
            </a:endParaRPr>
          </a:p>
          <a:p>
            <a:pPr algn="l"/>
            <a:endParaRPr lang="en-US" sz="3200" b="1" dirty="0">
              <a:solidFill>
                <a:srgbClr val="7030A0"/>
              </a:solidFill>
            </a:endParaRP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C783CD84-6A81-AC4B-8597-2AE76F2235A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09" r="10673"/>
          <a:stretch/>
        </p:blipFill>
        <p:spPr>
          <a:xfrm>
            <a:off x="7434470" y="381000"/>
            <a:ext cx="4267200" cy="6096000"/>
          </a:xfrm>
          <a:prstGeom prst="roundRect">
            <a:avLst>
              <a:gd name="adj" fmla="val 11802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2944692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9B98-C578-7A41-AED3-CD1D97CEB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802" y="291548"/>
            <a:ext cx="5334737" cy="1020417"/>
          </a:xfrm>
        </p:spPr>
        <p:txBody>
          <a:bodyPr>
            <a:normAutofit/>
          </a:bodyPr>
          <a:lstStyle/>
          <a:p>
            <a:pPr algn="ctr"/>
            <a:r>
              <a:rPr lang="en-IN" sz="5400" b="1" i="1" u="sng" dirty="0">
                <a:solidFill>
                  <a:srgbClr val="005390"/>
                </a:solidFill>
              </a:rPr>
              <a:t>POSITIVE WORK</a:t>
            </a:r>
            <a:endParaRPr lang="en-US" sz="5400" b="1" i="1" u="sng" dirty="0">
              <a:solidFill>
                <a:srgbClr val="00539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D8EB9-3F46-9A41-86E6-3878F1A2D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787" y="795130"/>
            <a:ext cx="7349683" cy="60628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3200" b="1" dirty="0">
              <a:solidFill>
                <a:srgbClr val="005390"/>
              </a:solidFill>
            </a:endParaRPr>
          </a:p>
          <a:p>
            <a:pPr marL="0" indent="0">
              <a:buNone/>
            </a:pPr>
            <a:r>
              <a:rPr lang="en-IN" sz="3600" b="1" dirty="0">
                <a:solidFill>
                  <a:srgbClr val="005390"/>
                </a:solidFill>
              </a:rPr>
              <a:t>If force and displacement or Force&amp; component of displacement are acting along same direction then the work done is positive.</a:t>
            </a:r>
            <a:endParaRPr lang="en-IN" sz="3600" b="1" dirty="0">
              <a:solidFill>
                <a:srgbClr val="00843B"/>
              </a:solidFill>
            </a:endParaRPr>
          </a:p>
          <a:p>
            <a:pPr marL="0" indent="0">
              <a:buNone/>
            </a:pPr>
            <a:r>
              <a:rPr lang="en-IN" sz="3600" b="1" dirty="0">
                <a:solidFill>
                  <a:srgbClr val="00843B"/>
                </a:solidFill>
              </a:rPr>
              <a:t>   W = F × S × cos </a:t>
            </a:r>
            <a:r>
              <a:rPr lang="el-GR" sz="3600" b="1" dirty="0">
                <a:solidFill>
                  <a:srgbClr val="00843B"/>
                </a:solidFill>
              </a:rPr>
              <a:t>θ</a:t>
            </a:r>
            <a:r>
              <a:rPr lang="en-IN" sz="3600" b="1" dirty="0">
                <a:solidFill>
                  <a:schemeClr val="accent4"/>
                </a:solidFill>
              </a:rPr>
              <a:t>        </a:t>
            </a:r>
          </a:p>
          <a:p>
            <a:pPr marL="0" indent="0">
              <a:buNone/>
            </a:pPr>
            <a:r>
              <a:rPr lang="en-IN" sz="3600" b="1" dirty="0">
                <a:solidFill>
                  <a:schemeClr val="accent4"/>
                </a:solidFill>
              </a:rPr>
              <a:t>  </a:t>
            </a:r>
            <a:r>
              <a:rPr lang="en-IN" sz="3600" b="1" dirty="0">
                <a:solidFill>
                  <a:srgbClr val="FF0000"/>
                </a:solidFill>
              </a:rPr>
              <a:t>If 0≤</a:t>
            </a:r>
            <a:r>
              <a:rPr lang="el-GR" sz="4000" b="1" dirty="0">
                <a:solidFill>
                  <a:srgbClr val="FF0000"/>
                </a:solidFill>
                <a:latin typeface="Bahnschrift Light" panose="020B0502040204020203" pitchFamily="34" charset="0"/>
              </a:rPr>
              <a:t>θ</a:t>
            </a:r>
            <a:r>
              <a:rPr lang="en-IN" sz="3600" b="1" dirty="0">
                <a:solidFill>
                  <a:srgbClr val="FF0000"/>
                </a:solidFill>
              </a:rPr>
              <a:t>&lt;90°. i.e. Angle between force and displacement is acute then value of cos0 Is positive therefore work done is positive.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03996783-6B43-B341-B252-8F4E66A80D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43" r="67340"/>
          <a:stretch/>
        </p:blipFill>
        <p:spPr>
          <a:xfrm>
            <a:off x="848862" y="2126803"/>
            <a:ext cx="3662151" cy="3823593"/>
          </a:xfrm>
          <a:prstGeom prst="roundRect">
            <a:avLst>
              <a:gd name="adj" fmla="val 13701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6590649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D8D96DA-5E83-4340-8389-750C36FAD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4888" y="249383"/>
            <a:ext cx="10899307" cy="173844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b="1" dirty="0">
                <a:solidFill>
                  <a:srgbClr val="002060"/>
                </a:solidFill>
              </a:rPr>
              <a:t>When a man pulls a cart or a horse pulls a cart.  force and component of displacement are acting along same </a:t>
            </a:r>
            <a:r>
              <a:rPr lang="en-IN" sz="3600" b="1" dirty="0" err="1">
                <a:solidFill>
                  <a:srgbClr val="002060"/>
                </a:solidFill>
              </a:rPr>
              <a:t>direction,thus</a:t>
            </a:r>
            <a:r>
              <a:rPr lang="en-IN" sz="3600" b="1" dirty="0">
                <a:solidFill>
                  <a:srgbClr val="002060"/>
                </a:solidFill>
              </a:rPr>
              <a:t> here work is positive.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FC4C8C2-724E-4945-B4B4-7636EE86FB8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89" y="2759825"/>
            <a:ext cx="5109553" cy="3582972"/>
          </a:xfrm>
          <a:prstGeom prst="roundRect">
            <a:avLst>
              <a:gd name="adj" fmla="val 17623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50F0B368-B0E7-324E-AAE8-ECB6FA948A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643" y="2759825"/>
            <a:ext cx="5109553" cy="3408219"/>
          </a:xfrm>
          <a:prstGeom prst="roundRect">
            <a:avLst>
              <a:gd name="adj" fmla="val 22703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4306799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>
            <a:extLst>
              <a:ext uri="{FF2B5EF4-FFF2-40B4-BE49-F238E27FC236}">
                <a16:creationId xmlns:a16="http://schemas.microsoft.com/office/drawing/2014/main" id="{2C70AB66-4FCA-8642-8C67-C0E1D6F7A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055" y="565265"/>
            <a:ext cx="5054137" cy="56297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48E1362-D01E-7247-A6E8-E123B4B5BA1F}"/>
              </a:ext>
            </a:extLst>
          </p:cNvPr>
          <p:cNvSpPr txBox="1">
            <a:spLocks/>
          </p:cNvSpPr>
          <p:nvPr/>
        </p:nvSpPr>
        <p:spPr>
          <a:xfrm>
            <a:off x="919942" y="410817"/>
            <a:ext cx="5414597" cy="56297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200" b="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3600" b="1" dirty="0">
                <a:solidFill>
                  <a:srgbClr val="005390"/>
                </a:solidFill>
              </a:rPr>
              <a:t>What about pushing?</a:t>
            </a:r>
          </a:p>
          <a:p>
            <a:endParaRPr lang="en-IN" sz="3600" dirty="0">
              <a:solidFill>
                <a:srgbClr val="005390"/>
              </a:solidFill>
            </a:endParaRPr>
          </a:p>
          <a:p>
            <a:r>
              <a:rPr lang="en-IN" sz="3600" dirty="0">
                <a:solidFill>
                  <a:srgbClr val="FE0E6F"/>
                </a:solidFill>
              </a:rPr>
              <a:t>Work done during pushing is negative or positive.                                   As displacement and component of force is along same direction Work is again positive.</a:t>
            </a:r>
          </a:p>
        </p:txBody>
      </p:sp>
    </p:spTree>
    <p:extLst>
      <p:ext uri="{BB962C8B-B14F-4D97-AF65-F5344CB8AC3E}">
        <p14:creationId xmlns:p14="http://schemas.microsoft.com/office/powerpoint/2010/main" val="157496602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50A5BB-3ED2-0E48-9B98-A8B8F8CE4E21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61635" y="624232"/>
            <a:ext cx="5767250" cy="1708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3600" dirty="0">
                <a:solidFill>
                  <a:srgbClr val="FE0E6F"/>
                </a:solidFill>
              </a:rPr>
              <a:t>When force is applied to lift weight up,  Force and displacement are acting in the same direction.</a:t>
            </a:r>
            <a:endParaRPr lang="en-US" sz="3600" dirty="0">
              <a:solidFill>
                <a:srgbClr val="FE0E6F"/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51A3FDE4-FE07-954F-AB9E-8AE31472CA83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35" y="3099148"/>
            <a:ext cx="4863305" cy="33334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C02217BA-2726-A645-A277-1E48B3D3A838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6255026" y="4038600"/>
            <a:ext cx="5936974" cy="23939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3600" dirty="0">
                <a:solidFill>
                  <a:srgbClr val="002060"/>
                </a:solidFill>
              </a:rPr>
              <a:t>When a body falls freely under Gravitational pull, the work done by gravity is positive.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9" name="Picture 11">
            <a:extLst>
              <a:ext uri="{FF2B5EF4-FFF2-40B4-BE49-F238E27FC236}">
                <a16:creationId xmlns:a16="http://schemas.microsoft.com/office/drawing/2014/main" id="{07A7E673-2D27-5149-BC79-1E5B684766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172" y="263001"/>
            <a:ext cx="4863306" cy="34435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735792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242BC-09A2-BD47-A619-97F1D3489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32" y="330027"/>
            <a:ext cx="3565535" cy="1737312"/>
          </a:xfrm>
        </p:spPr>
        <p:txBody>
          <a:bodyPr>
            <a:normAutofit/>
          </a:bodyPr>
          <a:lstStyle/>
          <a:p>
            <a:pPr algn="ctr"/>
            <a:r>
              <a:rPr lang="en-IN" sz="5400" b="1" u="sng" dirty="0">
                <a:solidFill>
                  <a:srgbClr val="FF0000"/>
                </a:solidFill>
              </a:rPr>
              <a:t>NEGATIVE WORK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F7EE85A-27E5-2C46-856D-07FA50A0D881}"/>
              </a:ext>
            </a:extLst>
          </p:cNvPr>
          <p:cNvSpPr txBox="1">
            <a:spLocks/>
          </p:cNvSpPr>
          <p:nvPr/>
        </p:nvSpPr>
        <p:spPr>
          <a:xfrm>
            <a:off x="4389967" y="704165"/>
            <a:ext cx="7814205" cy="66176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3600" dirty="0">
                <a:solidFill>
                  <a:srgbClr val="005390"/>
                </a:solidFill>
              </a:rPr>
              <a:t>Force and displacement or  component of displacement are acting along opposite directions then the work done is negative.</a:t>
            </a:r>
            <a:endParaRPr lang="en-IN" sz="3600" dirty="0">
              <a:solidFill>
                <a:srgbClr val="00843B"/>
              </a:solidFill>
            </a:endParaRPr>
          </a:p>
          <a:p>
            <a:pPr marL="0" indent="0">
              <a:buNone/>
            </a:pPr>
            <a:r>
              <a:rPr lang="en-IN" sz="3600" dirty="0">
                <a:solidFill>
                  <a:srgbClr val="00843B"/>
                </a:solidFill>
              </a:rPr>
              <a:t>         W = F × S × cos </a:t>
            </a:r>
            <a:r>
              <a:rPr lang="el-GR" sz="3600" dirty="0">
                <a:solidFill>
                  <a:srgbClr val="00843B"/>
                </a:solidFill>
              </a:rPr>
              <a:t>θ</a:t>
            </a:r>
            <a:endParaRPr lang="en-IN" sz="36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IN" sz="3600" dirty="0">
                <a:solidFill>
                  <a:srgbClr val="FE0E6F"/>
                </a:solidFill>
              </a:rPr>
              <a:t>         If 90&lt;</a:t>
            </a:r>
            <a:r>
              <a:rPr lang="el-GR" sz="4000" b="1" dirty="0">
                <a:solidFill>
                  <a:srgbClr val="FE0E6F"/>
                </a:solidFill>
                <a:latin typeface="Bahnschrift Light" panose="020B0502040204020203" pitchFamily="34" charset="0"/>
              </a:rPr>
              <a:t>θ</a:t>
            </a:r>
            <a:r>
              <a:rPr lang="en-IN" sz="3600" dirty="0">
                <a:solidFill>
                  <a:srgbClr val="FE0E6F"/>
                </a:solidFill>
              </a:rPr>
              <a:t>≤180°. i.e. Angle between force and displacement is obtuse then value of cos</a:t>
            </a:r>
            <a:r>
              <a:rPr lang="el-GR" sz="3600" b="1" dirty="0">
                <a:solidFill>
                  <a:srgbClr val="FE0E6F"/>
                </a:solidFill>
                <a:latin typeface="Bahnschrift Light" panose="020B0502040204020203" pitchFamily="34" charset="0"/>
              </a:rPr>
              <a:t>θ</a:t>
            </a:r>
            <a:r>
              <a:rPr lang="en-IN" sz="3600" dirty="0">
                <a:solidFill>
                  <a:srgbClr val="FE0E6F"/>
                </a:solidFill>
              </a:rPr>
              <a:t> is negative therefore work done is negative.</a:t>
            </a:r>
            <a:endParaRPr lang="en-US" sz="3600" dirty="0">
              <a:solidFill>
                <a:srgbClr val="FE0E6F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8">
                <a:extLst>
                  <a:ext uri="{FF2B5EF4-FFF2-40B4-BE49-F238E27FC236}">
                    <a16:creationId xmlns:a16="http://schemas.microsoft.com/office/drawing/2014/main" id="{07F5A348-B620-6F40-A09C-9D32180DECAD}"/>
                  </a:ext>
                </a:extLst>
              </p14:cNvPr>
              <p14:cNvContentPartPr/>
              <p14:nvPr/>
            </p14:nvContentPartPr>
            <p14:xfrm>
              <a:off x="4681800" y="4197698"/>
              <a:ext cx="83520" cy="33480"/>
            </p14:xfrm>
          </p:contentPart>
        </mc:Choice>
        <mc:Fallback xmlns="">
          <p:pic>
            <p:nvPicPr>
              <p:cNvPr id="8" name="Ink 8">
                <a:extLst>
                  <a:ext uri="{FF2B5EF4-FFF2-40B4-BE49-F238E27FC236}">
                    <a16:creationId xmlns:a16="http://schemas.microsoft.com/office/drawing/2014/main" id="{07F5A348-B620-6F40-A09C-9D32180DEC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54800" y="4171058"/>
                <a:ext cx="137160" cy="8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" name="Ink 21">
                <a:extLst>
                  <a:ext uri="{FF2B5EF4-FFF2-40B4-BE49-F238E27FC236}">
                    <a16:creationId xmlns:a16="http://schemas.microsoft.com/office/drawing/2014/main" id="{8201352A-4C0B-9C46-B555-9260FE7E55E2}"/>
                  </a:ext>
                </a:extLst>
              </p14:cNvPr>
              <p14:cNvContentPartPr/>
              <p14:nvPr/>
            </p14:nvContentPartPr>
            <p14:xfrm>
              <a:off x="4880880" y="9397538"/>
              <a:ext cx="360" cy="360"/>
            </p14:xfrm>
          </p:contentPart>
        </mc:Choice>
        <mc:Fallback xmlns="">
          <p:pic>
            <p:nvPicPr>
              <p:cNvPr id="21" name="Ink 21">
                <a:extLst>
                  <a:ext uri="{FF2B5EF4-FFF2-40B4-BE49-F238E27FC236}">
                    <a16:creationId xmlns:a16="http://schemas.microsoft.com/office/drawing/2014/main" id="{8201352A-4C0B-9C46-B555-9260FE7E55E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54240" y="9370538"/>
                <a:ext cx="54000" cy="5400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7">
            <a:extLst>
              <a:ext uri="{FF2B5EF4-FFF2-40B4-BE49-F238E27FC236}">
                <a16:creationId xmlns:a16="http://schemas.microsoft.com/office/drawing/2014/main" id="{5B1DBFE5-EF37-874D-B7BA-2CADCF35E28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11" t="50000" r="709" b="6403"/>
          <a:stretch/>
        </p:blipFill>
        <p:spPr>
          <a:xfrm>
            <a:off x="681266" y="2703442"/>
            <a:ext cx="3708701" cy="3598929"/>
          </a:xfrm>
          <a:prstGeom prst="roundRect">
            <a:avLst>
              <a:gd name="adj" fmla="val 14671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2275967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FD9E1-F559-594E-8814-D4892580C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5" y="384314"/>
            <a:ext cx="10628242" cy="1007286"/>
          </a:xfrm>
        </p:spPr>
        <p:txBody>
          <a:bodyPr>
            <a:noAutofit/>
          </a:bodyPr>
          <a:lstStyle/>
          <a:p>
            <a:r>
              <a:rPr lang="en-IN" sz="4800" b="1" u="sng" dirty="0">
                <a:solidFill>
                  <a:srgbClr val="002060"/>
                </a:solidFill>
              </a:rPr>
              <a:t>Learning outcomes</a:t>
            </a:r>
            <a:endParaRPr lang="en-US" sz="4800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042AA-5CE6-454F-BBE5-5C96619F7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1152939"/>
            <a:ext cx="11767930" cy="620201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lvl="0"/>
            <a:r>
              <a:rPr lang="en-IN" sz="6000" b="1" dirty="0">
                <a:solidFill>
                  <a:srgbClr val="00B0F0"/>
                </a:solidFill>
                <a:latin typeface="Bahnschrift Light" panose="020B0502040204020203" pitchFamily="34" charset="0"/>
              </a:rPr>
              <a:t>Students will be able to explain the scientific concept of work, and identify the</a:t>
            </a:r>
            <a:endParaRPr lang="en-US" sz="6000" b="1" dirty="0">
              <a:solidFill>
                <a:srgbClr val="00B0F0"/>
              </a:solidFill>
              <a:latin typeface="Bahnschrift Light" panose="020B0502040204020203" pitchFamily="34" charset="0"/>
            </a:endParaRPr>
          </a:p>
          <a:p>
            <a:r>
              <a:rPr lang="en-IN" sz="6000" b="1" dirty="0">
                <a:solidFill>
                  <a:srgbClr val="C00000"/>
                </a:solidFill>
                <a:latin typeface="Bahnschrift Light" panose="020B0502040204020203" pitchFamily="34" charset="0"/>
              </a:rPr>
              <a:t> concept of positive, negative and zero work</a:t>
            </a:r>
            <a:endParaRPr lang="en-US" sz="6000" b="1" dirty="0">
              <a:solidFill>
                <a:srgbClr val="C00000"/>
              </a:solidFill>
              <a:latin typeface="Bahnschrift Light" panose="020B0502040204020203" pitchFamily="34" charset="0"/>
            </a:endParaRPr>
          </a:p>
          <a:p>
            <a:pPr lvl="0"/>
            <a:r>
              <a:rPr lang="en-IN" sz="6000" b="1" dirty="0">
                <a:solidFill>
                  <a:schemeClr val="accent1">
                    <a:lumMod val="75000"/>
                  </a:schemeClr>
                </a:solidFill>
                <a:latin typeface="Bahnschrift Light" panose="020B0502040204020203" pitchFamily="34" charset="0"/>
              </a:rPr>
              <a:t>They will be able to explain the relationship of force with work.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Bahnschrift Light" panose="020B0502040204020203" pitchFamily="34" charset="0"/>
            </a:endParaRPr>
          </a:p>
          <a:p>
            <a:r>
              <a:rPr lang="en-IN" sz="6000" b="1" dirty="0">
                <a:latin typeface="Bahnschrift Light" panose="020B0502040204020203" pitchFamily="34" charset="0"/>
              </a:rPr>
              <a:t>.</a:t>
            </a: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en-IN" sz="60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They will be able to calculate the work done by any object in the absence or presence of force.</a:t>
            </a:r>
            <a:endParaRPr lang="en-US" sz="6000" b="1" dirty="0">
              <a:solidFill>
                <a:srgbClr val="0070C0"/>
              </a:solidFill>
              <a:latin typeface="Bahnschrift Light" panose="020B0502040204020203" pitchFamily="34" charset="0"/>
            </a:endParaRPr>
          </a:p>
          <a:p>
            <a:pPr lvl="0"/>
            <a:r>
              <a:rPr lang="en-IN" sz="6000" b="1" dirty="0">
                <a:solidFill>
                  <a:srgbClr val="C00000"/>
                </a:solidFill>
                <a:latin typeface="Bahnschrift Light" panose="020B0502040204020203" pitchFamily="34" charset="0"/>
              </a:rPr>
              <a:t>They will be able to explain and understand the basics of Energy, forms of energy, interconversion of energy and it’s relation with work.</a:t>
            </a:r>
            <a:endParaRPr lang="en-US" sz="6000" b="1" dirty="0">
              <a:solidFill>
                <a:srgbClr val="C00000"/>
              </a:solidFill>
              <a:latin typeface="Bahnschrift Light" panose="020B0502040204020203" pitchFamily="34" charset="0"/>
            </a:endParaRPr>
          </a:p>
          <a:p>
            <a:pPr lvl="0"/>
            <a:r>
              <a:rPr lang="en-IN" sz="6000" b="1" dirty="0">
                <a:solidFill>
                  <a:srgbClr val="7030A0"/>
                </a:solidFill>
                <a:latin typeface="Bahnschrift Light" panose="020B0502040204020203" pitchFamily="34" charset="0"/>
              </a:rPr>
              <a:t>They will be able to describe kinetic energy and potential energy by defining, deriving their formulae, their interconversion, examples and related numerical.</a:t>
            </a:r>
            <a:endParaRPr lang="en-US" sz="6000" b="1" dirty="0">
              <a:solidFill>
                <a:srgbClr val="7030A0"/>
              </a:solidFill>
              <a:latin typeface="Bahnschrift Light" panose="020B0502040204020203" pitchFamily="34" charset="0"/>
            </a:endParaRPr>
          </a:p>
          <a:p>
            <a:pPr lvl="0"/>
            <a:r>
              <a:rPr lang="en-IN" sz="6000" b="1" dirty="0">
                <a:solidFill>
                  <a:srgbClr val="FE0E6F"/>
                </a:solidFill>
                <a:latin typeface="Bahnschrift Light" panose="020B0502040204020203" pitchFamily="34" charset="0"/>
              </a:rPr>
              <a:t>They will be able to elaborate law of conservation of energy with the help of examples to show that total energy is constant.</a:t>
            </a:r>
            <a:endParaRPr lang="en-US" sz="6000" b="1" dirty="0">
              <a:solidFill>
                <a:srgbClr val="FE0E6F"/>
              </a:solidFill>
              <a:latin typeface="Bahnschrift Light" panose="020B0502040204020203" pitchFamily="34" charset="0"/>
            </a:endParaRPr>
          </a:p>
          <a:p>
            <a:pPr lvl="0"/>
            <a:r>
              <a:rPr lang="en-IN" sz="6000" b="1" dirty="0">
                <a:solidFill>
                  <a:srgbClr val="005390"/>
                </a:solidFill>
                <a:latin typeface="Bahnschrift Light" panose="020B0502040204020203" pitchFamily="34" charset="0"/>
              </a:rPr>
              <a:t>They will be able to explain concept of power and all related units.</a:t>
            </a:r>
            <a:endParaRPr lang="en-US" sz="6000" b="1" dirty="0">
              <a:solidFill>
                <a:srgbClr val="005390"/>
              </a:solidFill>
              <a:latin typeface="Bahnschrift Light" panose="020B0502040204020203" pitchFamily="34" charset="0"/>
            </a:endParaRPr>
          </a:p>
          <a:p>
            <a:pPr lvl="0"/>
            <a:r>
              <a:rPr lang="en-IN" sz="6000" b="1" dirty="0">
                <a:solidFill>
                  <a:srgbClr val="FF0000"/>
                </a:solidFill>
                <a:latin typeface="Bahnschrift Light" panose="020B0502040204020203" pitchFamily="34" charset="0"/>
              </a:rPr>
              <a:t>They will be able to calculate electricity bill by concept of commercial unit of energy and hence in the long run learn to check misuse of energy in their surroundings.</a:t>
            </a:r>
            <a:r>
              <a:rPr lang="en-IN" sz="6000" b="1" dirty="0">
                <a:latin typeface="Bahnschrift Light" panose="020B0502040204020203" pitchFamily="34" charset="0"/>
              </a:rPr>
              <a:t> </a:t>
            </a:r>
            <a:endParaRPr lang="en-US" sz="6000" b="1" dirty="0"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en-IN" sz="6000" b="1" dirty="0"/>
              <a:t> </a:t>
            </a:r>
            <a:endParaRPr lang="en-US" sz="6000" b="1" dirty="0"/>
          </a:p>
          <a:p>
            <a:endParaRPr lang="en-US" sz="2400" dirty="0">
              <a:solidFill>
                <a:srgbClr val="0084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555483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3AE0B-23FC-BD47-86BA-E6AB33630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642" y="755373"/>
            <a:ext cx="4306957" cy="56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000" b="1" dirty="0">
                <a:solidFill>
                  <a:srgbClr val="7030A0"/>
                </a:solidFill>
              </a:rPr>
              <a:t>When a body is made to slide over a rough surface, the work done by frictional force(not the applied force)is negative.</a:t>
            </a:r>
            <a:endParaRPr lang="en-US" sz="4000" b="1" dirty="0">
              <a:solidFill>
                <a:srgbClr val="7030A0"/>
              </a:solidFill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38859E31-2A97-5E40-98C8-CBB875A30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091" y="755374"/>
            <a:ext cx="6450985" cy="5628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624917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8134B5-86BE-2A43-912D-D1F227AE9CF1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74642" y="765175"/>
            <a:ext cx="5512905" cy="54848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4000" b="1" dirty="0">
                <a:solidFill>
                  <a:srgbClr val="0070C0"/>
                </a:solidFill>
              </a:rPr>
              <a:t>When a S/N pole repels S/N pole of another magnet, they move away from each other. The work done by magnetic force between them is negative.</a:t>
            </a: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E97374A-DC10-074D-A742-A190A9A12AD2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095" y="765175"/>
            <a:ext cx="5260975" cy="54848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33514762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>
            <a:extLst>
              <a:ext uri="{FF2B5EF4-FFF2-40B4-BE49-F238E27FC236}">
                <a16:creationId xmlns:a16="http://schemas.microsoft.com/office/drawing/2014/main" id="{D305F69E-09D0-8D4A-9C24-2C5071E91273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835" y="1026318"/>
            <a:ext cx="4532312" cy="48053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792A9C1B-0B40-AA45-8D8D-867EF3BB08EE}"/>
              </a:ext>
            </a:extLst>
          </p:cNvPr>
          <p:cNvSpPr txBox="1">
            <a:spLocks/>
          </p:cNvSpPr>
          <p:nvPr/>
        </p:nvSpPr>
        <p:spPr>
          <a:xfrm>
            <a:off x="1060175" y="1205949"/>
            <a:ext cx="5791200" cy="41479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200" b="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4000" b="1" dirty="0">
                <a:solidFill>
                  <a:srgbClr val="FE0E6F"/>
                </a:solidFill>
              </a:rPr>
              <a:t>When a body is thrown up against gravitational pull, then work done by gravity is negative.</a:t>
            </a:r>
            <a:endParaRPr lang="en-US" sz="4000" b="1" dirty="0">
              <a:solidFill>
                <a:srgbClr val="FE0E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13120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24C74-DAF6-EA40-8098-921C671D24D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20700" y="198783"/>
            <a:ext cx="11671300" cy="1030288"/>
          </a:xfrm>
        </p:spPr>
        <p:txBody>
          <a:bodyPr>
            <a:normAutofit/>
          </a:bodyPr>
          <a:lstStyle/>
          <a:p>
            <a:pPr algn="ctr"/>
            <a:r>
              <a:rPr lang="en-IN" sz="5400" b="1" i="1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REFRESH THE CONCEPT </a:t>
            </a:r>
            <a:endParaRPr lang="en-US" sz="5400" b="1" i="1" dirty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4C8FBA1E-357C-7749-8D64-B500C357DE05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75" y="1229071"/>
            <a:ext cx="5321300" cy="50371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B5AEB810-FCBF-E542-8B4A-FF040A9CAFA1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350" y="1229071"/>
            <a:ext cx="5570537" cy="50371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2300588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C3E53-5642-4C4B-BE5A-BDFC67F80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04" y="133003"/>
            <a:ext cx="10806544" cy="864522"/>
          </a:xfrm>
        </p:spPr>
        <p:txBody>
          <a:bodyPr>
            <a:normAutofit/>
          </a:bodyPr>
          <a:lstStyle/>
          <a:p>
            <a:r>
              <a:rPr lang="en-IN" sz="5400" b="1" u="sng" dirty="0">
                <a:solidFill>
                  <a:srgbClr val="C00000"/>
                </a:solidFill>
              </a:rPr>
              <a:t>Energy</a:t>
            </a:r>
            <a:endParaRPr lang="en-US" sz="54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3CD33-AA91-664E-A4ED-1B0C8B754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435" y="1255221"/>
            <a:ext cx="10541983" cy="86452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Different forms of energy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5F23EBE-7C49-9347-9C5D-B53090C1A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377440"/>
            <a:ext cx="9144000" cy="4156364"/>
          </a:xfrm>
          <a:prstGeom prst="roundRect">
            <a:avLst>
              <a:gd name="adj" fmla="val 13985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769002370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8A820-E24D-1B4F-922C-6BE52A27C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54" y="319951"/>
            <a:ext cx="10457410" cy="798022"/>
          </a:xfrm>
        </p:spPr>
        <p:txBody>
          <a:bodyPr>
            <a:normAutofit/>
          </a:bodyPr>
          <a:lstStyle/>
          <a:p>
            <a:r>
              <a:rPr lang="en-IN" sz="4800" b="1" u="sng" dirty="0">
                <a:solidFill>
                  <a:srgbClr val="C00000"/>
                </a:solidFill>
                <a:latin typeface="Bahnschrift Light SemiCondensed" panose="020B0502040204020203" pitchFamily="34" charset="0"/>
              </a:rPr>
              <a:t>Different forms of energy</a:t>
            </a:r>
            <a:endParaRPr lang="en-US" sz="4800" b="1" u="sng" dirty="0">
              <a:solidFill>
                <a:srgbClr val="C0000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0A25D03-CF7D-7A44-8782-EC1B126CC6E2}"/>
              </a:ext>
            </a:extLst>
          </p:cNvPr>
          <p:cNvSpPr txBox="1">
            <a:spLocks/>
          </p:cNvSpPr>
          <p:nvPr/>
        </p:nvSpPr>
        <p:spPr>
          <a:xfrm>
            <a:off x="6849687" y="1562793"/>
            <a:ext cx="3823852" cy="4452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sz="3200" b="1">
              <a:solidFill>
                <a:schemeClr val="accent1">
                  <a:lumMod val="75000"/>
                </a:schemeClr>
              </a:solidFill>
            </a:endParaRPr>
          </a:p>
          <a:p>
            <a:endParaRPr lang="en-IN" sz="3200" b="1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IN" sz="3200" b="1">
              <a:solidFill>
                <a:srgbClr val="00843B"/>
              </a:solidFill>
            </a:endParaRPr>
          </a:p>
          <a:p>
            <a:endParaRPr lang="en-US" sz="3200" b="1">
              <a:solidFill>
                <a:srgbClr val="FE0E6F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48F5DD7-CF5B-48E1-AA31-8A4004E683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9614035"/>
              </p:ext>
            </p:extLst>
          </p:nvPr>
        </p:nvGraphicFramePr>
        <p:xfrm>
          <a:off x="6456220" y="1421277"/>
          <a:ext cx="4721626" cy="5116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D754BD7-8296-4170-B9CF-A26765D86C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4538496"/>
              </p:ext>
            </p:extLst>
          </p:nvPr>
        </p:nvGraphicFramePr>
        <p:xfrm>
          <a:off x="1166554" y="1421277"/>
          <a:ext cx="4721626" cy="5116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96931020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B3441-CD8B-A245-A047-FB42DA033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05" y="503583"/>
            <a:ext cx="11316391" cy="5936974"/>
          </a:xfrm>
        </p:spPr>
        <p:txBody>
          <a:bodyPr anchor="t">
            <a:normAutofit fontScale="77500" lnSpcReduction="20000"/>
          </a:bodyPr>
          <a:lstStyle/>
          <a:p>
            <a:pPr marL="457200" lvl="1" indent="0">
              <a:buNone/>
            </a:pPr>
            <a:endParaRPr lang="en-IN" sz="3500" b="1" dirty="0">
              <a:solidFill>
                <a:srgbClr val="00843B"/>
              </a:solidFill>
            </a:endParaRPr>
          </a:p>
          <a:p>
            <a:pPr marL="457200" lvl="1" indent="0">
              <a:buNone/>
            </a:pPr>
            <a:r>
              <a:rPr lang="en-IN" sz="5100" dirty="0">
                <a:solidFill>
                  <a:srgbClr val="00843B"/>
                </a:solidFill>
              </a:rPr>
              <a:t>Geothermal energy is</a:t>
            </a:r>
          </a:p>
          <a:p>
            <a:pPr marL="457200" lvl="1" indent="0">
              <a:buNone/>
            </a:pPr>
            <a:r>
              <a:rPr lang="en-IN" sz="5100" dirty="0">
                <a:solidFill>
                  <a:srgbClr val="00843B"/>
                </a:solidFill>
              </a:rPr>
              <a:t>the only energy source </a:t>
            </a:r>
          </a:p>
          <a:p>
            <a:pPr marL="457200" lvl="1" indent="0">
              <a:buNone/>
            </a:pPr>
            <a:r>
              <a:rPr lang="en-IN" sz="5100" dirty="0">
                <a:solidFill>
                  <a:srgbClr val="00843B"/>
                </a:solidFill>
              </a:rPr>
              <a:t>which is directly or</a:t>
            </a:r>
          </a:p>
          <a:p>
            <a:pPr marL="457200" lvl="1" indent="0">
              <a:buNone/>
            </a:pPr>
            <a:r>
              <a:rPr lang="en-IN" sz="5100" dirty="0">
                <a:solidFill>
                  <a:srgbClr val="00843B"/>
                </a:solidFill>
              </a:rPr>
              <a:t>indirectly not </a:t>
            </a:r>
          </a:p>
          <a:p>
            <a:pPr marL="457200" lvl="1" indent="0">
              <a:buNone/>
            </a:pPr>
            <a:r>
              <a:rPr lang="en-IN" sz="5100" dirty="0">
                <a:solidFill>
                  <a:srgbClr val="00843B"/>
                </a:solidFill>
              </a:rPr>
              <a:t>related to the Sun.</a:t>
            </a:r>
          </a:p>
          <a:p>
            <a:pPr marL="457200" lvl="1" indent="0">
              <a:buNone/>
            </a:pPr>
            <a:endParaRPr lang="en-IN" sz="5100" dirty="0">
              <a:solidFill>
                <a:srgbClr val="00843B"/>
              </a:solidFill>
            </a:endParaRPr>
          </a:p>
          <a:p>
            <a:pPr marL="457200" lvl="1" indent="0" algn="just">
              <a:buNone/>
            </a:pPr>
            <a:endParaRPr lang="en-IN" sz="3800" dirty="0">
              <a:solidFill>
                <a:srgbClr val="00843B"/>
              </a:solidFill>
            </a:endParaRPr>
          </a:p>
          <a:p>
            <a:pPr marL="457200" lvl="1" indent="0" algn="just">
              <a:buNone/>
            </a:pPr>
            <a:r>
              <a:rPr lang="en-IN" sz="3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IN" sz="5100" dirty="0">
                <a:solidFill>
                  <a:srgbClr val="FE0E6F"/>
                </a:solidFill>
              </a:rPr>
              <a:t>Geothermal energy is actually due to heat inside the Earth.</a:t>
            </a:r>
          </a:p>
          <a:p>
            <a:pPr marL="457200" lvl="1" indent="0" algn="just">
              <a:buNone/>
            </a:pPr>
            <a:r>
              <a:rPr lang="en-IN" sz="5100" dirty="0">
                <a:solidFill>
                  <a:srgbClr val="005390"/>
                </a:solidFill>
              </a:rPr>
              <a:t>It is utilised to produce electricity.</a:t>
            </a:r>
          </a:p>
          <a:p>
            <a:pPr marL="457200" lvl="1" indent="0" algn="just">
              <a:buNone/>
            </a:pPr>
            <a:endParaRPr lang="en-US" sz="4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AD9EA71B-37C6-F446-A4ED-2554392123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548" y="721882"/>
            <a:ext cx="5386647" cy="284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40246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7AFC1-18E9-7F4C-9079-1E7492C2D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74319"/>
            <a:ext cx="11035144" cy="906087"/>
          </a:xfrm>
        </p:spPr>
        <p:txBody>
          <a:bodyPr>
            <a:normAutofit/>
          </a:bodyPr>
          <a:lstStyle/>
          <a:p>
            <a:pPr algn="ctr"/>
            <a:r>
              <a:rPr lang="en-IN" sz="4000" b="1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Facts related to Energy </a:t>
            </a:r>
            <a:endParaRPr lang="en-US" sz="4000" b="1" u="sng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14B18-53F2-C74B-8C6A-2E069F732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1444487"/>
            <a:ext cx="11552160" cy="5139193"/>
          </a:xfrm>
        </p:spPr>
        <p:txBody>
          <a:bodyPr anchor="t">
            <a:normAutofit/>
          </a:bodyPr>
          <a:lstStyle/>
          <a:p>
            <a:r>
              <a:rPr lang="en-IN" sz="3200" b="1" dirty="0">
                <a:solidFill>
                  <a:srgbClr val="005390"/>
                </a:solidFill>
              </a:rPr>
              <a:t>Energy is defined as the capability of doing work.</a:t>
            </a:r>
          </a:p>
          <a:p>
            <a:r>
              <a:rPr lang="en-IN" sz="3200" dirty="0">
                <a:solidFill>
                  <a:srgbClr val="FE0E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object which does the work loses energy and the object on which the work is done gains energy.</a:t>
            </a:r>
          </a:p>
          <a:p>
            <a:r>
              <a:rPr lang="en-IN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object that possesses energy can exert a force on another object.</a:t>
            </a:r>
          </a:p>
          <a:p>
            <a:r>
              <a:rPr lang="en-IN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Thus any object that possesses energy can do work.</a:t>
            </a:r>
            <a:endParaRPr lang="en-IN" sz="3200" dirty="0">
              <a:solidFill>
                <a:schemeClr val="tx1">
                  <a:lumMod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unit of energy is same as that of work i.e. Joule</a:t>
            </a:r>
          </a:p>
          <a:p>
            <a:r>
              <a:rPr lang="en-IN" sz="3200" dirty="0">
                <a:solidFill>
                  <a:srgbClr val="0084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J is the energy required to do 1 joule of work.</a:t>
            </a:r>
            <a:endParaRPr lang="en-US" sz="3200" dirty="0">
              <a:solidFill>
                <a:srgbClr val="0084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26793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FFEFD33E-FCA4-404E-AA11-F07EA2BB10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48" b="23238"/>
          <a:stretch/>
        </p:blipFill>
        <p:spPr>
          <a:xfrm>
            <a:off x="6096000" y="549351"/>
            <a:ext cx="5932512" cy="28796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138E39A-6196-EF43-832A-ACE068FF8F99}"/>
              </a:ext>
            </a:extLst>
          </p:cNvPr>
          <p:cNvSpPr txBox="1"/>
          <p:nvPr/>
        </p:nvSpPr>
        <p:spPr>
          <a:xfrm>
            <a:off x="728870" y="495975"/>
            <a:ext cx="5141843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4000" u="sng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Kinetic energy-</a:t>
            </a:r>
          </a:p>
          <a:p>
            <a:endParaRPr lang="en-IN" sz="4000" u="sng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IN" sz="3600" b="1" dirty="0">
                <a:solidFill>
                  <a:srgbClr val="7030A0"/>
                </a:solidFill>
              </a:rPr>
              <a:t> It is the energy possessed by the body due to virtue of its motion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9B2543-2403-8B4B-A81D-61C1F9858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4307388"/>
            <a:ext cx="11192846" cy="2054637"/>
          </a:xfrm>
        </p:spPr>
        <p:txBody>
          <a:bodyPr anchor="t">
            <a:normAutofit fontScale="92500"/>
          </a:bodyPr>
          <a:lstStyle/>
          <a:p>
            <a:r>
              <a:rPr lang="en-IN" sz="3600" b="1" dirty="0">
                <a:solidFill>
                  <a:srgbClr val="00843B"/>
                </a:solidFill>
              </a:rPr>
              <a:t>The Kinetic energy of an object increases with its speed.</a:t>
            </a:r>
          </a:p>
          <a:p>
            <a:r>
              <a:rPr lang="en-IN" sz="3600" b="1" dirty="0">
                <a:solidFill>
                  <a:srgbClr val="FE0E6F"/>
                </a:solidFill>
              </a:rPr>
              <a:t>A moving car, a flying aircraft, wind,  moving fan, flowing water, running athletes,  a cyclist rolling down on slope</a:t>
            </a:r>
          </a:p>
        </p:txBody>
      </p:sp>
    </p:spTree>
    <p:extLst>
      <p:ext uri="{BB962C8B-B14F-4D97-AF65-F5344CB8AC3E}">
        <p14:creationId xmlns:p14="http://schemas.microsoft.com/office/powerpoint/2010/main" val="2806785066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9A307-DF15-1E42-9615-6219BF875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297" y="498764"/>
            <a:ext cx="11715405" cy="1313410"/>
          </a:xfrm>
        </p:spPr>
        <p:txBody>
          <a:bodyPr>
            <a:normAutofit/>
          </a:bodyPr>
          <a:lstStyle/>
          <a:p>
            <a:pPr algn="ctr"/>
            <a:r>
              <a:rPr lang="en-IN" sz="4800" b="1" u="sng" dirty="0">
                <a:solidFill>
                  <a:srgbClr val="C00000"/>
                </a:solidFill>
              </a:rPr>
              <a:t>Mathematical expression of KE</a:t>
            </a:r>
            <a:endParaRPr lang="en-US" sz="48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61D6-F417-574C-A406-2094AF139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650" y="2003367"/>
            <a:ext cx="10424160" cy="4355869"/>
          </a:xfrm>
        </p:spPr>
        <p:txBody>
          <a:bodyPr anchor="t"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IN" sz="4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</a:t>
            </a:r>
            <a:r>
              <a:rPr lang="en-IN" sz="4000" b="1" dirty="0">
                <a:solidFill>
                  <a:schemeClr val="accent5"/>
                </a:solidFill>
              </a:rPr>
              <a:t>W =  F × S      </a:t>
            </a:r>
            <a:r>
              <a:rPr lang="en-IN" sz="4000" b="1" dirty="0">
                <a:solidFill>
                  <a:srgbClr val="FFFF00"/>
                </a:solidFill>
              </a:rPr>
              <a:t> </a:t>
            </a:r>
            <a:r>
              <a:rPr lang="en-IN" sz="4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IN" sz="4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</a:t>
            </a:r>
            <a:r>
              <a:rPr lang="en-IN" sz="4000" b="1" dirty="0">
                <a:solidFill>
                  <a:srgbClr val="002060"/>
                </a:solidFill>
              </a:rPr>
              <a:t>=  m × a × S</a:t>
            </a:r>
          </a:p>
          <a:p>
            <a:pPr marL="0" indent="0" algn="just">
              <a:buNone/>
            </a:pPr>
            <a:r>
              <a:rPr lang="en-IN" sz="4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</a:t>
            </a:r>
            <a:r>
              <a:rPr lang="en-IN" sz="4000" b="1" dirty="0">
                <a:solidFill>
                  <a:srgbClr val="FF0000"/>
                </a:solidFill>
              </a:rPr>
              <a:t>=  m × a × (v</a:t>
            </a:r>
            <a:r>
              <a:rPr lang="en-IN" sz="4000" b="1" baseline="30000" dirty="0">
                <a:solidFill>
                  <a:srgbClr val="FF0000"/>
                </a:solidFill>
              </a:rPr>
              <a:t>2</a:t>
            </a:r>
            <a:r>
              <a:rPr lang="en-IN" sz="4000" b="1" dirty="0">
                <a:solidFill>
                  <a:srgbClr val="FF0000"/>
                </a:solidFill>
              </a:rPr>
              <a:t> – u</a:t>
            </a:r>
            <a:r>
              <a:rPr lang="en-IN" sz="4000" b="1" baseline="30000" dirty="0">
                <a:solidFill>
                  <a:srgbClr val="FF0000"/>
                </a:solidFill>
              </a:rPr>
              <a:t>2</a:t>
            </a:r>
            <a:r>
              <a:rPr lang="en-IN" sz="4000" b="1" dirty="0">
                <a:solidFill>
                  <a:srgbClr val="FF0000"/>
                </a:solidFill>
              </a:rPr>
              <a:t> )/2a</a:t>
            </a:r>
          </a:p>
          <a:p>
            <a:pPr marL="0" indent="0" algn="just">
              <a:buNone/>
            </a:pPr>
            <a:r>
              <a:rPr lang="en-IN" sz="4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</a:t>
            </a:r>
            <a:r>
              <a:rPr lang="en-IN" sz="4000" b="1" dirty="0">
                <a:solidFill>
                  <a:srgbClr val="00B050"/>
                </a:solidFill>
              </a:rPr>
              <a:t>=  m × (v</a:t>
            </a:r>
            <a:r>
              <a:rPr lang="en-IN" sz="4000" b="1" baseline="30000" dirty="0">
                <a:solidFill>
                  <a:srgbClr val="00B050"/>
                </a:solidFill>
              </a:rPr>
              <a:t>2</a:t>
            </a:r>
            <a:r>
              <a:rPr lang="en-IN" sz="4000" b="1" dirty="0">
                <a:solidFill>
                  <a:srgbClr val="00B050"/>
                </a:solidFill>
              </a:rPr>
              <a:t> – u</a:t>
            </a:r>
            <a:r>
              <a:rPr lang="en-IN" sz="4000" b="1" baseline="30000" dirty="0">
                <a:solidFill>
                  <a:srgbClr val="00B050"/>
                </a:solidFill>
              </a:rPr>
              <a:t>2</a:t>
            </a:r>
            <a:r>
              <a:rPr lang="en-IN" sz="4000" b="1" dirty="0">
                <a:solidFill>
                  <a:srgbClr val="00B050"/>
                </a:solidFill>
              </a:rPr>
              <a:t> )/2</a:t>
            </a:r>
          </a:p>
          <a:p>
            <a:pPr marL="0" indent="0" algn="just">
              <a:buNone/>
            </a:pPr>
            <a:r>
              <a:rPr lang="en-IN" sz="4000" b="1" dirty="0">
                <a:solidFill>
                  <a:schemeClr val="accent6">
                    <a:lumMod val="75000"/>
                  </a:schemeClr>
                </a:solidFill>
              </a:rPr>
              <a:t>Work done is equal to the change in the                       kinetic energy of an object.</a:t>
            </a:r>
          </a:p>
          <a:p>
            <a:pPr marL="0" indent="0" algn="just">
              <a:buNone/>
            </a:pPr>
            <a:r>
              <a:rPr lang="en-IN" sz="4000" b="1" dirty="0">
                <a:solidFill>
                  <a:srgbClr val="FF33CC"/>
                </a:solidFill>
              </a:rPr>
              <a:t>    </a:t>
            </a:r>
            <a:r>
              <a:rPr lang="en-IN" sz="4000" dirty="0">
                <a:ln>
                  <a:solidFill>
                    <a:srgbClr val="FF0000"/>
                  </a:solidFill>
                </a:ln>
                <a:solidFill>
                  <a:srgbClr val="FE0E6F"/>
                </a:solidFill>
              </a:rPr>
              <a:t>KE = m × (v</a:t>
            </a:r>
            <a:r>
              <a:rPr lang="en-IN" sz="4000" baseline="30000" dirty="0">
                <a:ln>
                  <a:solidFill>
                    <a:srgbClr val="FF0000"/>
                  </a:solidFill>
                </a:ln>
                <a:solidFill>
                  <a:srgbClr val="FE0E6F"/>
                </a:solidFill>
              </a:rPr>
              <a:t>2</a:t>
            </a:r>
            <a:r>
              <a:rPr lang="en-IN" sz="4000" dirty="0">
                <a:ln>
                  <a:solidFill>
                    <a:srgbClr val="FF0000"/>
                  </a:solidFill>
                </a:ln>
                <a:solidFill>
                  <a:srgbClr val="FE0E6F"/>
                </a:solidFill>
              </a:rPr>
              <a:t> – u</a:t>
            </a:r>
            <a:r>
              <a:rPr lang="en-IN" sz="4000" baseline="30000" dirty="0">
                <a:ln>
                  <a:solidFill>
                    <a:srgbClr val="FF0000"/>
                  </a:solidFill>
                </a:ln>
                <a:solidFill>
                  <a:srgbClr val="FE0E6F"/>
                </a:solidFill>
              </a:rPr>
              <a:t>2</a:t>
            </a:r>
            <a:r>
              <a:rPr lang="en-IN" sz="4000" dirty="0">
                <a:ln>
                  <a:solidFill>
                    <a:srgbClr val="FF0000"/>
                  </a:solidFill>
                </a:ln>
                <a:solidFill>
                  <a:srgbClr val="FE0E6F"/>
                </a:solidFill>
              </a:rPr>
              <a:t> )/2</a:t>
            </a:r>
          </a:p>
          <a:p>
            <a:pPr marL="0" indent="0" algn="just">
              <a:buNone/>
            </a:pPr>
            <a:r>
              <a:rPr lang="en-IN" sz="4000" b="1" dirty="0">
                <a:solidFill>
                  <a:schemeClr val="accent3"/>
                </a:solidFill>
              </a:rPr>
              <a:t> 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2279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FD9E1-F559-594E-8814-D4892580C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4034" y="251791"/>
            <a:ext cx="6424293" cy="1099932"/>
          </a:xfrm>
        </p:spPr>
        <p:txBody>
          <a:bodyPr>
            <a:noAutofit/>
          </a:bodyPr>
          <a:lstStyle/>
          <a:p>
            <a:r>
              <a:rPr lang="en-IN" sz="5400" b="1" u="sng" dirty="0">
                <a:solidFill>
                  <a:srgbClr val="002060"/>
                </a:solidFill>
              </a:rPr>
              <a:t>Topics</a:t>
            </a:r>
            <a:endParaRPr lang="en-US" sz="5400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042AA-5CE6-454F-BBE5-5C96619F7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1351723"/>
            <a:ext cx="10758115" cy="550627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ln>
                  <a:solidFill>
                    <a:srgbClr val="FF0000"/>
                  </a:solidFill>
                </a:ln>
              </a:rPr>
              <a:t>Work </a:t>
            </a:r>
          </a:p>
          <a:p>
            <a:r>
              <a:rPr lang="en-US" sz="2800" dirty="0">
                <a:ln>
                  <a:solidFill>
                    <a:srgbClr val="00B0F0"/>
                  </a:solidFill>
                </a:ln>
              </a:rPr>
              <a:t>Zero, positive and negative work</a:t>
            </a:r>
          </a:p>
          <a:p>
            <a:r>
              <a:rPr lang="en-US" sz="2800" dirty="0">
                <a:ln>
                  <a:solidFill>
                    <a:srgbClr val="92D050"/>
                  </a:solidFill>
                </a:ln>
              </a:rPr>
              <a:t>Energy </a:t>
            </a:r>
          </a:p>
          <a:p>
            <a:r>
              <a:rPr lang="en-US" sz="2800" dirty="0">
                <a:ln>
                  <a:solidFill>
                    <a:srgbClr val="00843B"/>
                  </a:solidFill>
                </a:ln>
              </a:rPr>
              <a:t>Forms of energy</a:t>
            </a:r>
          </a:p>
          <a:p>
            <a:r>
              <a:rPr lang="en-US" sz="2800" dirty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Kinetic energy</a:t>
            </a:r>
          </a:p>
          <a:p>
            <a:r>
              <a:rPr lang="en-US" sz="2800" dirty="0">
                <a:solidFill>
                  <a:srgbClr val="7030A0"/>
                </a:solidFill>
              </a:rPr>
              <a:t>Gravitational potential energy</a:t>
            </a:r>
          </a:p>
          <a:p>
            <a:r>
              <a:rPr lang="en-US" sz="28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Elastic potential energy</a:t>
            </a:r>
          </a:p>
          <a:p>
            <a:r>
              <a:rPr lang="en-US" sz="2800" dirty="0">
                <a:solidFill>
                  <a:srgbClr val="002060"/>
                </a:solidFill>
              </a:rPr>
              <a:t>Work energy transformation</a:t>
            </a:r>
          </a:p>
          <a:p>
            <a:r>
              <a:rPr lang="en-US" sz="2800" dirty="0">
                <a:ln>
                  <a:solidFill>
                    <a:srgbClr val="FF0000"/>
                  </a:solidFill>
                </a:ln>
              </a:rPr>
              <a:t>Transformation of energy</a:t>
            </a:r>
          </a:p>
          <a:p>
            <a:r>
              <a:rPr lang="en-US" sz="2800" dirty="0"/>
              <a:t>Law of conservation of energy </a:t>
            </a:r>
          </a:p>
          <a:p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Power</a:t>
            </a:r>
          </a:p>
          <a:p>
            <a:r>
              <a:rPr lang="en-US" sz="2800" dirty="0">
                <a:ln w="0">
                  <a:solidFill>
                    <a:srgbClr val="FE0E6F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Commercial unit of energy</a:t>
            </a:r>
            <a:endParaRPr lang="en-US" dirty="0">
              <a:ln w="0">
                <a:solidFill>
                  <a:srgbClr val="FE0E6F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951937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7459F70C-6C52-8D41-95A9-DBD970BFD6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" t="2950" r="9941" b="11357"/>
          <a:stretch/>
        </p:blipFill>
        <p:spPr>
          <a:xfrm>
            <a:off x="1157277" y="2100831"/>
            <a:ext cx="10075025" cy="4289368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F411D3-CB1A-2341-B291-78377BB5C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91" y="291548"/>
            <a:ext cx="11252109" cy="138762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sz="4000" b="1" dirty="0">
                <a:solidFill>
                  <a:srgbClr val="00843B"/>
                </a:solidFill>
              </a:rPr>
              <a:t>If the object is starting from rest i.e.   u = 0, then</a:t>
            </a:r>
          </a:p>
          <a:p>
            <a:pPr marL="0" indent="0" algn="just">
              <a:buNone/>
            </a:pPr>
            <a:r>
              <a:rPr lang="en-IN" sz="4000" b="1" dirty="0">
                <a:solidFill>
                  <a:schemeClr val="accent6">
                    <a:lumMod val="75000"/>
                  </a:schemeClr>
                </a:solidFill>
              </a:rPr>
              <a:t>                               KE= m v</a:t>
            </a:r>
            <a:r>
              <a:rPr lang="en-IN" sz="4000" b="1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IN" sz="4000" b="1" dirty="0">
                <a:solidFill>
                  <a:schemeClr val="accent6">
                    <a:lumMod val="75000"/>
                  </a:schemeClr>
                </a:solidFill>
              </a:rPr>
              <a:t> /2 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501896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8A389-D671-6F45-A528-313370DCC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4611" y="149271"/>
            <a:ext cx="5602778" cy="796452"/>
          </a:xfrm>
        </p:spPr>
        <p:txBody>
          <a:bodyPr>
            <a:noAutofit/>
          </a:bodyPr>
          <a:lstStyle/>
          <a:p>
            <a:pPr algn="ctr"/>
            <a:r>
              <a:rPr lang="en-IN" sz="4800" b="1" i="1" u="sng" dirty="0">
                <a:solidFill>
                  <a:srgbClr val="C00000"/>
                </a:solidFill>
              </a:rPr>
              <a:t>POTENTIAL ENERGY</a:t>
            </a:r>
            <a:endParaRPr lang="en-US" sz="4800" b="1" i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7C95D-D7AE-7A42-B985-E94EE09F7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105" y="1113183"/>
            <a:ext cx="6395711" cy="615406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IN" sz="3600" b="1" dirty="0">
                <a:solidFill>
                  <a:srgbClr val="005390"/>
                </a:solidFill>
              </a:rPr>
              <a:t>Potential Energy </a:t>
            </a:r>
            <a:r>
              <a:rPr lang="en-IN" sz="3600" b="1" dirty="0">
                <a:solidFill>
                  <a:srgbClr val="FE0E6F"/>
                </a:solidFill>
              </a:rPr>
              <a:t> is the energy possessed by the body due to virtue of its height above the earth </a:t>
            </a:r>
            <a:r>
              <a:rPr lang="en-IN" sz="3600" b="1" dirty="0" err="1">
                <a:solidFill>
                  <a:srgbClr val="FE0E6F"/>
                </a:solidFill>
              </a:rPr>
              <a:t>surface,or</a:t>
            </a:r>
            <a:r>
              <a:rPr lang="en-IN" sz="3600" b="1" dirty="0">
                <a:solidFill>
                  <a:srgbClr val="FE0E6F"/>
                </a:solidFill>
              </a:rPr>
              <a:t> its shape or configuration.</a:t>
            </a:r>
          </a:p>
          <a:p>
            <a:pPr marL="0" indent="0">
              <a:buNone/>
            </a:pPr>
            <a:r>
              <a:rPr lang="en-IN" sz="3600" b="1" dirty="0">
                <a:solidFill>
                  <a:srgbClr val="00843B"/>
                </a:solidFill>
              </a:rPr>
              <a:t>There are two types of potential energy:-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3600" b="1" dirty="0">
                <a:solidFill>
                  <a:srgbClr val="00843B"/>
                </a:solidFill>
              </a:rPr>
              <a:t> Elastic potential energy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3600" b="1" dirty="0">
                <a:solidFill>
                  <a:srgbClr val="00843B"/>
                </a:solidFill>
              </a:rPr>
              <a:t> Gravitational potential energy</a:t>
            </a:r>
            <a:endParaRPr lang="en-US" sz="3600" b="1" dirty="0">
              <a:solidFill>
                <a:srgbClr val="00B050"/>
              </a:solidFill>
            </a:endParaRP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5A947A7A-A6E4-AE49-9372-FA8542E42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817" y="1298774"/>
            <a:ext cx="4817067" cy="42604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75704183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>
            <a:extLst>
              <a:ext uri="{FF2B5EF4-FFF2-40B4-BE49-F238E27FC236}">
                <a16:creationId xmlns:a16="http://schemas.microsoft.com/office/drawing/2014/main" id="{236F4967-5198-B745-A771-E8DC5CB133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515"/>
            <a:ext cx="12099233" cy="65187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910127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E95D7-5BAC-AE49-808C-35665D217B6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500" y="249238"/>
            <a:ext cx="11620500" cy="747712"/>
          </a:xfrm>
        </p:spPr>
        <p:txBody>
          <a:bodyPr>
            <a:normAutofit fontScale="90000"/>
          </a:bodyPr>
          <a:lstStyle/>
          <a:p>
            <a:pPr algn="ctr"/>
            <a:r>
              <a:rPr lang="en-IN" sz="5400" b="1" u="sng" dirty="0">
                <a:solidFill>
                  <a:srgbClr val="C00000"/>
                </a:solidFill>
              </a:rPr>
              <a:t>GRAVITATIONAL POTENTIAL ENERGY</a:t>
            </a:r>
            <a:endParaRPr lang="en-US" sz="5400" b="1" u="sng" dirty="0">
              <a:solidFill>
                <a:srgbClr val="C0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BE725-A5B7-5A4E-B44F-1D37F3E2F4F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74643" y="1280391"/>
            <a:ext cx="6064436" cy="546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b="1" dirty="0">
                <a:solidFill>
                  <a:srgbClr val="FF0000"/>
                </a:solidFill>
              </a:rPr>
              <a:t>Work is done on the mass m while it is being raised against gravity, then its energy </a:t>
            </a:r>
            <a:r>
              <a:rPr lang="en-IN" sz="3200" b="1" dirty="0" err="1">
                <a:solidFill>
                  <a:srgbClr val="FF0000"/>
                </a:solidFill>
              </a:rPr>
              <a:t>increases.This</a:t>
            </a:r>
            <a:r>
              <a:rPr lang="en-IN" sz="3200" b="1" dirty="0">
                <a:solidFill>
                  <a:srgbClr val="FF0000"/>
                </a:solidFill>
              </a:rPr>
              <a:t> energy is the GPE.</a:t>
            </a:r>
          </a:p>
          <a:p>
            <a:pPr marL="0" indent="0">
              <a:buNone/>
            </a:pPr>
            <a:endParaRPr lang="en-IN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3200" dirty="0">
                <a:ln>
                  <a:solidFill>
                    <a:srgbClr val="00843B"/>
                  </a:solidFill>
                </a:ln>
                <a:solidFill>
                  <a:srgbClr val="00B050"/>
                </a:solidFill>
              </a:rPr>
              <a:t>The GPE of an object at a point above the ground is defined as the work done in raising it from the ground to that point against gravity.</a:t>
            </a: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30619150-1AEE-604C-9D11-34F5F2F96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079" y="1280391"/>
            <a:ext cx="4895112" cy="5167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88514029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73403F-6F3A-0042-84A5-790D64DCE28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71061" y="304800"/>
            <a:ext cx="6374295" cy="6265863"/>
          </a:xfrm>
        </p:spPr>
        <p:txBody>
          <a:bodyPr>
            <a:normAutofit/>
          </a:bodyPr>
          <a:lstStyle/>
          <a:p>
            <a:r>
              <a:rPr lang="en-IN" sz="3600" b="1" dirty="0">
                <a:solidFill>
                  <a:srgbClr val="FE0E6F"/>
                </a:solidFill>
              </a:rPr>
              <a:t>W = F × S</a:t>
            </a:r>
          </a:p>
          <a:p>
            <a:pPr marL="0" indent="0">
              <a:buNone/>
            </a:pPr>
            <a:r>
              <a:rPr lang="en-IN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</a:t>
            </a:r>
            <a:r>
              <a:rPr lang="en-IN" sz="3600" b="1" dirty="0">
                <a:solidFill>
                  <a:srgbClr val="00B050"/>
                </a:solidFill>
              </a:rPr>
              <a:t>= mg × h</a:t>
            </a:r>
          </a:p>
          <a:p>
            <a:pPr marL="0" indent="0">
              <a:buNone/>
            </a:pPr>
            <a:r>
              <a:rPr lang="en-IN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</a:t>
            </a:r>
            <a:r>
              <a:rPr lang="en-IN" sz="3600" b="1" dirty="0">
                <a:solidFill>
                  <a:srgbClr val="002060"/>
                </a:solidFill>
              </a:rPr>
              <a:t>=  </a:t>
            </a:r>
            <a:r>
              <a:rPr lang="en-IN" sz="3600" b="1" dirty="0" err="1">
                <a:solidFill>
                  <a:srgbClr val="002060"/>
                </a:solidFill>
              </a:rPr>
              <a:t>mgh</a:t>
            </a:r>
            <a:endParaRPr lang="en-IN" sz="3600" b="1" dirty="0">
              <a:solidFill>
                <a:srgbClr val="002060"/>
              </a:solidFill>
            </a:endParaRPr>
          </a:p>
          <a:p>
            <a:r>
              <a:rPr lang="en-IN" sz="3600" b="1" dirty="0">
                <a:solidFill>
                  <a:schemeClr val="tx1"/>
                </a:solidFill>
              </a:rPr>
              <a:t>Since work done is </a:t>
            </a:r>
            <a:r>
              <a:rPr lang="en-IN" sz="3600" b="1" dirty="0" err="1">
                <a:solidFill>
                  <a:schemeClr val="tx1"/>
                </a:solidFill>
              </a:rPr>
              <a:t>mgh</a:t>
            </a:r>
            <a:r>
              <a:rPr lang="en-IN" sz="3600" b="1" dirty="0">
                <a:solidFill>
                  <a:schemeClr val="tx1"/>
                </a:solidFill>
              </a:rPr>
              <a:t>, an energy equal to </a:t>
            </a:r>
            <a:r>
              <a:rPr lang="en-IN" sz="3600" b="1" dirty="0" err="1">
                <a:solidFill>
                  <a:schemeClr val="tx1"/>
                </a:solidFill>
              </a:rPr>
              <a:t>mgh</a:t>
            </a:r>
            <a:r>
              <a:rPr lang="en-IN" sz="3600" b="1" dirty="0">
                <a:solidFill>
                  <a:schemeClr val="tx1"/>
                </a:solidFill>
              </a:rPr>
              <a:t> is gained by the object in the form of gravitational potential energy.</a:t>
            </a:r>
          </a:p>
          <a:p>
            <a:pPr marL="0" indent="0">
              <a:buNone/>
            </a:pPr>
            <a:r>
              <a:rPr lang="en-IN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</a:t>
            </a:r>
            <a:r>
              <a:rPr lang="en-IN" sz="3600" b="1" dirty="0">
                <a:solidFill>
                  <a:srgbClr val="FF0000"/>
                </a:solidFill>
              </a:rPr>
              <a:t>PE = </a:t>
            </a:r>
            <a:r>
              <a:rPr lang="en-IN" sz="3600" b="1" dirty="0" err="1">
                <a:solidFill>
                  <a:srgbClr val="FF0000"/>
                </a:solidFill>
              </a:rPr>
              <a:t>mgh</a:t>
            </a:r>
            <a:endParaRPr lang="en-IN" sz="3600" b="1" dirty="0">
              <a:solidFill>
                <a:srgbClr val="FF0000"/>
              </a:solidFill>
            </a:endParaRPr>
          </a:p>
          <a:p>
            <a:endParaRPr lang="en-IN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AB6908D-2396-A04F-9205-81F33F4445E1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374" y="211310"/>
            <a:ext cx="5155096" cy="643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44501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45A1148-F7FC-EA4C-9EAF-51EBD28C487C}"/>
              </a:ext>
            </a:extLst>
          </p:cNvPr>
          <p:cNvSpPr txBox="1"/>
          <p:nvPr/>
        </p:nvSpPr>
        <p:spPr>
          <a:xfrm>
            <a:off x="728870" y="681644"/>
            <a:ext cx="705015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6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</a:rPr>
              <a:t>The work is done by the man against </a:t>
            </a:r>
            <a:r>
              <a:rPr lang="en-IN" sz="3600" b="1" dirty="0" err="1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</a:rPr>
              <a:t>gravity,due</a:t>
            </a:r>
            <a:r>
              <a:rPr lang="en-IN" sz="36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</a:rPr>
              <a:t> to which the energy gets stored in the form of gravitational potential energy.</a:t>
            </a:r>
          </a:p>
          <a:p>
            <a:r>
              <a:rPr lang="en-IN" sz="36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</a:rPr>
              <a:t>Man has to do large amount of work to raise it to a greater </a:t>
            </a:r>
            <a:r>
              <a:rPr lang="en-IN" sz="3600" b="1" dirty="0" err="1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</a:rPr>
              <a:t>height,thus</a:t>
            </a:r>
            <a:r>
              <a:rPr lang="en-IN" sz="36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</a:rPr>
              <a:t> stored energy is also large.</a:t>
            </a:r>
          </a:p>
          <a:p>
            <a:r>
              <a:rPr lang="en-IN" sz="3600" b="1" dirty="0"/>
              <a:t>Greater the </a:t>
            </a:r>
            <a:r>
              <a:rPr lang="en-IN" sz="3600" b="1" dirty="0" err="1"/>
              <a:t>height,larger</a:t>
            </a:r>
            <a:r>
              <a:rPr lang="en-IN" sz="3600" b="1" dirty="0"/>
              <a:t> will be the </a:t>
            </a:r>
            <a:r>
              <a:rPr lang="en-IN" sz="3600" b="1" dirty="0" err="1"/>
              <a:t>work,to</a:t>
            </a:r>
            <a:r>
              <a:rPr lang="en-IN" sz="3600" b="1" dirty="0"/>
              <a:t> get more GPE.</a:t>
            </a:r>
            <a:endParaRPr lang="en-US" sz="3600" dirty="0"/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0BCD38EF-4005-664F-A4F8-E96A4E013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207" y="681644"/>
            <a:ext cx="4095405" cy="575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52422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922D9022-ED5F-9A48-B1CD-8B886F9D1F16}"/>
              </a:ext>
            </a:extLst>
          </p:cNvPr>
          <p:cNvSpPr txBox="1">
            <a:spLocks noGrp="1"/>
          </p:cNvSpPr>
          <p:nvPr>
            <p:ph sz="half" idx="4294967295"/>
          </p:nvPr>
        </p:nvSpPr>
        <p:spPr>
          <a:xfrm>
            <a:off x="742121" y="556590"/>
            <a:ext cx="5353879" cy="60556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4000" b="1" dirty="0">
                <a:solidFill>
                  <a:srgbClr val="FE0E6F"/>
                </a:solidFill>
              </a:rPr>
              <a:t>Work done by gravity depends on the difference in vertical heights of initial &amp; final positions  of the object &amp; not on the path along which the object is moved.</a:t>
            </a:r>
            <a:endParaRPr lang="en-US" sz="4000" b="1" u="sng" dirty="0">
              <a:solidFill>
                <a:srgbClr val="FE0E6F"/>
              </a:solidFill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F63DCA1A-C02B-8146-8E0E-6D9CFE3144DC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01" b="19926"/>
          <a:stretch/>
        </p:blipFill>
        <p:spPr>
          <a:xfrm>
            <a:off x="6210844" y="556590"/>
            <a:ext cx="5716112" cy="45513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" name="Ink 18">
                <a:extLst>
                  <a:ext uri="{FF2B5EF4-FFF2-40B4-BE49-F238E27FC236}">
                    <a16:creationId xmlns:a16="http://schemas.microsoft.com/office/drawing/2014/main" id="{3895D867-61C8-F541-BD72-5D52EEC7EFB6}"/>
                  </a:ext>
                </a:extLst>
              </p14:cNvPr>
              <p14:cNvContentPartPr/>
              <p14:nvPr/>
            </p14:nvContentPartPr>
            <p14:xfrm>
              <a:off x="11333520" y="7208018"/>
              <a:ext cx="3600" cy="123120"/>
            </p14:xfrm>
          </p:contentPart>
        </mc:Choice>
        <mc:Fallback xmlns="">
          <p:pic>
            <p:nvPicPr>
              <p:cNvPr id="18" name="Ink 18">
                <a:extLst>
                  <a:ext uri="{FF2B5EF4-FFF2-40B4-BE49-F238E27FC236}">
                    <a16:creationId xmlns:a16="http://schemas.microsoft.com/office/drawing/2014/main" id="{3895D867-61C8-F541-BD72-5D52EEC7EF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08975" y="7181097"/>
                <a:ext cx="52364" cy="1766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" name="Ink 20">
                <a:extLst>
                  <a:ext uri="{FF2B5EF4-FFF2-40B4-BE49-F238E27FC236}">
                    <a16:creationId xmlns:a16="http://schemas.microsoft.com/office/drawing/2014/main" id="{50DFACE7-7B22-1047-879F-701DC9C3A9FB}"/>
                  </a:ext>
                </a:extLst>
              </p14:cNvPr>
              <p14:cNvContentPartPr/>
              <p14:nvPr/>
            </p14:nvContentPartPr>
            <p14:xfrm>
              <a:off x="12735000" y="7619858"/>
              <a:ext cx="360" cy="360"/>
            </p14:xfrm>
          </p:contentPart>
        </mc:Choice>
        <mc:Fallback xmlns="">
          <p:pic>
            <p:nvPicPr>
              <p:cNvPr id="20" name="Ink 20">
                <a:extLst>
                  <a:ext uri="{FF2B5EF4-FFF2-40B4-BE49-F238E27FC236}">
                    <a16:creationId xmlns:a16="http://schemas.microsoft.com/office/drawing/2014/main" id="{50DFACE7-7B22-1047-879F-701DC9C3A9F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708000" y="7592858"/>
                <a:ext cx="54000" cy="54000"/>
              </a:xfrm>
              <a:prstGeom prst="rect">
                <a:avLst/>
              </a:prstGeom>
            </p:spPr>
          </p:pic>
        </mc:Fallback>
      </mc:AlternateContent>
      <p:sp>
        <p:nvSpPr>
          <p:cNvPr id="44" name="Content Placeholder 5">
            <a:extLst>
              <a:ext uri="{FF2B5EF4-FFF2-40B4-BE49-F238E27FC236}">
                <a16:creationId xmlns:a16="http://schemas.microsoft.com/office/drawing/2014/main" id="{B82C2CC7-E336-A549-93CF-D7B47F0A0CB5}"/>
              </a:ext>
            </a:extLst>
          </p:cNvPr>
          <p:cNvSpPr txBox="1">
            <a:spLocks/>
          </p:cNvSpPr>
          <p:nvPr/>
        </p:nvSpPr>
        <p:spPr>
          <a:xfrm>
            <a:off x="5812110" y="5451540"/>
            <a:ext cx="6513579" cy="10723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4400" b="1" dirty="0">
                <a:solidFill>
                  <a:srgbClr val="FF40C4"/>
                </a:solidFill>
              </a:rPr>
              <a:t>     </a:t>
            </a:r>
            <a:r>
              <a:rPr lang="en-IN" sz="4000" b="1" dirty="0">
                <a:solidFill>
                  <a:srgbClr val="002060"/>
                </a:solidFill>
              </a:rPr>
              <a:t>PE = </a:t>
            </a:r>
            <a:r>
              <a:rPr lang="en-IN" sz="4000" b="1" dirty="0" err="1">
                <a:solidFill>
                  <a:srgbClr val="002060"/>
                </a:solidFill>
              </a:rPr>
              <a:t>mgh</a:t>
            </a:r>
            <a:r>
              <a:rPr lang="en-IN" sz="4000" b="1" dirty="0">
                <a:solidFill>
                  <a:srgbClr val="002060"/>
                </a:solidFill>
              </a:rPr>
              <a:t>      PE = </a:t>
            </a:r>
            <a:r>
              <a:rPr lang="en-IN" sz="4000" b="1" dirty="0" err="1">
                <a:solidFill>
                  <a:srgbClr val="002060"/>
                </a:solidFill>
              </a:rPr>
              <a:t>mgh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03095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28226-F557-4345-8EF1-FEBD831B5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418" y="199920"/>
            <a:ext cx="10557164" cy="1279746"/>
          </a:xfrm>
        </p:spPr>
        <p:txBody>
          <a:bodyPr>
            <a:normAutofit/>
          </a:bodyPr>
          <a:lstStyle/>
          <a:p>
            <a:pPr algn="ctr"/>
            <a:r>
              <a:rPr lang="en-IN" sz="4800" u="sng" dirty="0">
                <a:solidFill>
                  <a:srgbClr val="C00000"/>
                </a:solidFill>
              </a:rPr>
              <a:t>Elastic potential energy</a:t>
            </a:r>
            <a:endParaRPr lang="en-US" sz="4800" u="sng" dirty="0">
              <a:solidFill>
                <a:srgbClr val="C0000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0E29C5-205A-0545-B865-F73177D8C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809" y="1921564"/>
            <a:ext cx="11489633" cy="4174436"/>
          </a:xfrm>
        </p:spPr>
        <p:txBody>
          <a:bodyPr>
            <a:normAutofit fontScale="32500" lnSpcReduction="20000"/>
          </a:bodyPr>
          <a:lstStyle/>
          <a:p>
            <a:r>
              <a:rPr lang="en-IN" sz="11200" dirty="0">
                <a:solidFill>
                  <a:srgbClr val="0053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energy of a body due to a change in its shape and size is called elastic potential energy.</a:t>
            </a:r>
          </a:p>
          <a:p>
            <a:r>
              <a:rPr lang="en-IN" sz="1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change in shape of a body can be brought by compressing, stretching, bending, or twisting.</a:t>
            </a:r>
          </a:p>
          <a:p>
            <a:r>
              <a:rPr lang="en-IN" sz="11200" dirty="0">
                <a:solidFill>
                  <a:srgbClr val="0084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is done to change the shape of the body which gets stored in the deformed body in the form of form of elastic potential energy.</a:t>
            </a:r>
          </a:p>
          <a:p>
            <a:endParaRPr lang="en-US" sz="3200" dirty="0">
              <a:solidFill>
                <a:srgbClr val="0053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40748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909B9C-65CA-5C46-AC8B-69FACCB7580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32521" y="415925"/>
            <a:ext cx="11899147" cy="2637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b="1" dirty="0">
                <a:solidFill>
                  <a:srgbClr val="FE0E6F"/>
                </a:solidFill>
              </a:rPr>
              <a:t>       Work is being done on spring or rubber band while </a:t>
            </a:r>
          </a:p>
          <a:p>
            <a:pPr marL="0" indent="0">
              <a:buNone/>
            </a:pPr>
            <a:r>
              <a:rPr lang="en-IN" sz="3200" b="1" dirty="0">
                <a:solidFill>
                  <a:srgbClr val="FE0E6F"/>
                </a:solidFill>
              </a:rPr>
              <a:t>      stretching or compressing it, as it is not used to cause a</a:t>
            </a:r>
          </a:p>
          <a:p>
            <a:pPr marL="0" indent="0">
              <a:buNone/>
            </a:pPr>
            <a:r>
              <a:rPr lang="en-IN" sz="3200" b="1" dirty="0">
                <a:solidFill>
                  <a:srgbClr val="FE0E6F"/>
                </a:solidFill>
              </a:rPr>
              <a:t>      change in velocity or speed of an </a:t>
            </a:r>
            <a:r>
              <a:rPr lang="en-IN" sz="3200" b="1" dirty="0" err="1">
                <a:solidFill>
                  <a:srgbClr val="FE0E6F"/>
                </a:solidFill>
              </a:rPr>
              <a:t>object,this</a:t>
            </a:r>
            <a:r>
              <a:rPr lang="en-IN" sz="3200" b="1" dirty="0">
                <a:solidFill>
                  <a:srgbClr val="FE0E6F"/>
                </a:solidFill>
              </a:rPr>
              <a:t> work thus</a:t>
            </a:r>
          </a:p>
          <a:p>
            <a:pPr marL="0" indent="0">
              <a:buNone/>
            </a:pPr>
            <a:r>
              <a:rPr lang="en-IN" sz="3200" b="1" dirty="0">
                <a:solidFill>
                  <a:srgbClr val="FE0E6F"/>
                </a:solidFill>
              </a:rPr>
              <a:t>      gets stored in the form of elastic potential energy.</a:t>
            </a:r>
            <a:endParaRPr lang="en-US" sz="3200" b="1" dirty="0">
              <a:solidFill>
                <a:srgbClr val="FE0E6F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0B983C1E-9448-A748-885F-C054A2DE2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65" y="3382153"/>
            <a:ext cx="4867365" cy="30599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19C8BA6F-D262-9048-98E8-CCD3271B62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0" t="11469" r="7865" b="8997"/>
          <a:stretch/>
        </p:blipFill>
        <p:spPr>
          <a:xfrm>
            <a:off x="6045787" y="3322262"/>
            <a:ext cx="5985881" cy="31198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9947159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1B42E11-D540-264C-99B9-78BF32C605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1" t="58775" r="19077" b="12257"/>
          <a:stretch/>
        </p:blipFill>
        <p:spPr>
          <a:xfrm>
            <a:off x="7752522" y="621932"/>
            <a:ext cx="4158935" cy="2365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7C0A0452-B91A-5149-9E27-FDF427A86A82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81878" y="371060"/>
            <a:ext cx="6970644" cy="3057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3500" dirty="0">
                <a:solidFill>
                  <a:srgbClr val="00B050"/>
                </a:solidFill>
              </a:rPr>
              <a:t>The Elastic potential energy  stored in the bow due to the change of shape is thus used in the form of kinetic energy  in throwing off the arrow</a:t>
            </a:r>
            <a:endParaRPr lang="en-US" sz="3500" dirty="0">
              <a:solidFill>
                <a:srgbClr val="00B050"/>
              </a:solidFill>
            </a:endParaRP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6535051B-B042-5D43-9434-257E14F9DC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4" y="3877074"/>
            <a:ext cx="10834256" cy="28008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6843672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0CAF2-50F8-B64E-931F-98D92BD31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096" y="287209"/>
            <a:ext cx="11427230" cy="819466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800" b="1" i="1" dirty="0">
                <a:solidFill>
                  <a:schemeClr val="accent1">
                    <a:lumMod val="50000"/>
                  </a:schemeClr>
                </a:solidFill>
              </a:rPr>
              <a:t>WORK IS DIFFERENT FROM WORKING HARD</a:t>
            </a:r>
            <a:endParaRPr lang="en-US" sz="4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B2C60-0657-494C-ADC6-2768DA101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096" y="1329674"/>
            <a:ext cx="11145800" cy="2663687"/>
          </a:xfrm>
        </p:spPr>
        <p:txBody>
          <a:bodyPr>
            <a:normAutofit lnSpcReduction="10000"/>
          </a:bodyPr>
          <a:lstStyle/>
          <a:p>
            <a:r>
              <a:rPr lang="en-IN" sz="2400" b="1" dirty="0">
                <a:solidFill>
                  <a:srgbClr val="FE0E6F"/>
                </a:solidFill>
              </a:rPr>
              <a:t>Work in terms of Physics needs two conditions to be satisfied-</a:t>
            </a:r>
          </a:p>
          <a:p>
            <a:r>
              <a:rPr lang="en-IN" sz="2400" b="1" dirty="0">
                <a:solidFill>
                  <a:srgbClr val="0070C0"/>
                </a:solidFill>
              </a:rPr>
              <a:t>A force should act on an object &amp; The object must be displaced.</a:t>
            </a:r>
            <a:endParaRPr lang="en-IN" sz="2400" b="1" dirty="0">
              <a:solidFill>
                <a:schemeClr val="accent5"/>
              </a:solidFill>
            </a:endParaRPr>
          </a:p>
          <a:p>
            <a:r>
              <a:rPr lang="en-IN" sz="2400" b="1" dirty="0">
                <a:solidFill>
                  <a:srgbClr val="FF0000"/>
                </a:solidFill>
              </a:rPr>
              <a:t>Work is defined as the product of the force and displacement in the direction of force.</a:t>
            </a:r>
          </a:p>
          <a:p>
            <a:r>
              <a:rPr lang="en-IN" sz="2400" b="1" dirty="0">
                <a:solidFill>
                  <a:srgbClr val="FFC000"/>
                </a:solidFill>
              </a:rPr>
              <a:t>                </a:t>
            </a:r>
            <a:r>
              <a:rPr lang="en-IN" sz="24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Work =  Force× displacement</a:t>
            </a:r>
          </a:p>
          <a:p>
            <a:pPr marL="0" indent="0">
              <a:buNone/>
            </a:pPr>
            <a:r>
              <a:rPr lang="en-IN" sz="2400" b="1" dirty="0">
                <a:solidFill>
                  <a:schemeClr val="accent6">
                    <a:lumMod val="75000"/>
                  </a:schemeClr>
                </a:solidFill>
              </a:rPr>
              <a:t>                        </a:t>
            </a:r>
            <a:r>
              <a:rPr lang="en-IN" sz="2400" b="1" dirty="0">
                <a:solidFill>
                  <a:srgbClr val="00843B"/>
                </a:solidFill>
              </a:rPr>
              <a:t>W =  F × S</a:t>
            </a:r>
          </a:p>
          <a:p>
            <a:endParaRPr lang="en-IN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AAF1B7-B303-4DA1-A381-604AF299A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006613"/>
            <a:ext cx="8257599" cy="256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584584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26FC0CC8-4DF2-7F43-B7DF-36FD4E2EA9F7}"/>
              </a:ext>
            </a:extLst>
          </p:cNvPr>
          <p:cNvSpPr txBox="1">
            <a:spLocks/>
          </p:cNvSpPr>
          <p:nvPr/>
        </p:nvSpPr>
        <p:spPr>
          <a:xfrm>
            <a:off x="798021" y="251461"/>
            <a:ext cx="4887884" cy="63550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2800" b="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20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b="1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b="1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IN" sz="3600" b="1" dirty="0">
                <a:solidFill>
                  <a:srgbClr val="00843B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Work is done while winding the key of a toy car. The energy transferred to the spring inside is stored as EPE. When it unwinds itself  EPE  gets converted into kinetic energy.</a:t>
            </a:r>
            <a:endParaRPr lang="en-US" sz="3600" b="1" dirty="0">
              <a:solidFill>
                <a:srgbClr val="00843B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A630817C-B480-5044-B03E-2BC08AB8C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904" y="-7701"/>
            <a:ext cx="6506095" cy="661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704625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F9CAD-A039-AB4F-9EB8-459C0D2786C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81075" y="241300"/>
            <a:ext cx="11210925" cy="1022350"/>
          </a:xfrm>
        </p:spPr>
        <p:txBody>
          <a:bodyPr>
            <a:normAutofit/>
          </a:bodyPr>
          <a:lstStyle/>
          <a:p>
            <a:pPr algn="ctr"/>
            <a:r>
              <a:rPr lang="en-IN" sz="4800" b="1" u="sng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40C4"/>
                </a:solidFill>
                <a:latin typeface="Bell MT" panose="020205030603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Law of conservation of energy</a:t>
            </a:r>
            <a:endParaRPr lang="en-US" sz="4800" b="1" u="sng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FF40C4"/>
              </a:solidFill>
              <a:latin typeface="Bell MT" panose="02020503060305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453B3-5023-C14F-BBE8-063C15DAF89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71060" y="1263651"/>
            <a:ext cx="7440081" cy="5353050"/>
          </a:xfrm>
        </p:spPr>
        <p:txBody>
          <a:bodyPr>
            <a:normAutofit/>
          </a:bodyPr>
          <a:lstStyle/>
          <a:p>
            <a:r>
              <a:rPr lang="en-IN" sz="3600" b="1" dirty="0">
                <a:solidFill>
                  <a:srgbClr val="005390"/>
                </a:solidFill>
              </a:rPr>
              <a:t>Law of conservation of energy states that energy remains conserved, it can neither be created nor be destroyed.</a:t>
            </a:r>
          </a:p>
          <a:p>
            <a:endParaRPr lang="en-US" sz="3600" b="1" dirty="0">
              <a:solidFill>
                <a:srgbClr val="00843B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48D5CE-65DE-5447-8899-F1C100011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63" y="4025519"/>
            <a:ext cx="7222591" cy="2557670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03B091D2-D929-6A4A-87E9-6A16788A5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142" y="1446040"/>
            <a:ext cx="3899181" cy="495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44338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8E839B-90E1-4D40-A671-8487E6F7C320}"/>
              </a:ext>
            </a:extLst>
          </p:cNvPr>
          <p:cNvSpPr txBox="1"/>
          <p:nvPr/>
        </p:nvSpPr>
        <p:spPr>
          <a:xfrm>
            <a:off x="263613" y="281413"/>
            <a:ext cx="1128345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600" b="1" dirty="0">
                <a:solidFill>
                  <a:srgbClr val="00843B"/>
                </a:solidFill>
              </a:rPr>
              <a:t>This simply indicates that energy can be transformed from one form to another but the sum total of the energy remains constant.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05F550-631F-F448-9C78-C1A43E37E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12" y="2745722"/>
            <a:ext cx="3562282" cy="3830865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4487D3A0-B2D0-B742-ACE4-1B18B10D63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422" y="2745722"/>
            <a:ext cx="3562282" cy="3830864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423D0F0D-648D-C84F-8F5F-02DE237018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118" y="2228886"/>
            <a:ext cx="3714803" cy="435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964992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E77E7-F8E7-C74A-A837-7776D080C03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31774"/>
            <a:ext cx="4545496" cy="1000677"/>
          </a:xfrm>
        </p:spPr>
        <p:txBody>
          <a:bodyPr>
            <a:noAutofit/>
          </a:bodyPr>
          <a:lstStyle/>
          <a:p>
            <a:pPr algn="ctr"/>
            <a:r>
              <a:rPr lang="en-IN" sz="6000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Power</a:t>
            </a:r>
            <a:endParaRPr lang="en-US" sz="6000" u="sng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7A221-C2F6-4B49-A8CE-1E1DE5870D5E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741988" y="231775"/>
            <a:ext cx="6450012" cy="6469063"/>
          </a:xfrm>
        </p:spPr>
        <p:txBody>
          <a:bodyPr>
            <a:normAutofit fontScale="92500" lnSpcReduction="10000"/>
          </a:bodyPr>
          <a:lstStyle/>
          <a:p>
            <a:r>
              <a:rPr lang="en-IN" sz="3900" b="1" dirty="0">
                <a:solidFill>
                  <a:srgbClr val="FF40C4"/>
                </a:solidFill>
              </a:rPr>
              <a:t>Power is defined as rate of doing work OR rate of transfer of energy.</a:t>
            </a:r>
            <a:endParaRPr lang="en-IN" sz="39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IN" sz="3900" b="1" dirty="0">
                <a:solidFill>
                  <a:srgbClr val="005390"/>
                </a:solidFill>
              </a:rPr>
              <a:t>Power measures the speed of work </a:t>
            </a:r>
            <a:r>
              <a:rPr lang="en-IN" sz="3900" b="1" dirty="0" err="1">
                <a:solidFill>
                  <a:srgbClr val="005390"/>
                </a:solidFill>
              </a:rPr>
              <a:t>done,i.e</a:t>
            </a:r>
            <a:r>
              <a:rPr lang="en-IN" sz="3900" b="1" dirty="0">
                <a:solidFill>
                  <a:srgbClr val="005390"/>
                </a:solidFill>
              </a:rPr>
              <a:t>. how fast or slow work is done.</a:t>
            </a:r>
          </a:p>
          <a:p>
            <a:r>
              <a:rPr lang="en-IN" sz="3900" b="1" dirty="0">
                <a:solidFill>
                  <a:srgbClr val="00B050"/>
                </a:solidFill>
              </a:rPr>
              <a:t>Power = work/ time</a:t>
            </a:r>
          </a:p>
          <a:p>
            <a:r>
              <a:rPr lang="en-IN" sz="39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IN" sz="3900" b="1" dirty="0">
                <a:solidFill>
                  <a:srgbClr val="FF0000"/>
                </a:solidFill>
              </a:rPr>
              <a:t>SI unit  P = W/ t.       </a:t>
            </a:r>
          </a:p>
          <a:p>
            <a:pPr marL="0" indent="0">
              <a:buNone/>
            </a:pPr>
            <a:r>
              <a:rPr lang="en-IN" sz="39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    </a:t>
            </a:r>
            <a:r>
              <a:rPr lang="en-IN" sz="3900" b="1" dirty="0">
                <a:solidFill>
                  <a:srgbClr val="0070C0"/>
                </a:solidFill>
              </a:rPr>
              <a:t>=  J/ s.     </a:t>
            </a:r>
          </a:p>
          <a:p>
            <a:pPr marL="0" indent="0">
              <a:buNone/>
            </a:pPr>
            <a:r>
              <a:rPr lang="en-IN" sz="3900" b="1" dirty="0">
                <a:solidFill>
                  <a:srgbClr val="7030A0"/>
                </a:solidFill>
              </a:rPr>
              <a:t>                     </a:t>
            </a:r>
            <a:r>
              <a:rPr lang="en-IN" sz="3900" b="1" dirty="0">
                <a:solidFill>
                  <a:schemeClr val="accent3">
                    <a:lumMod val="75000"/>
                  </a:schemeClr>
                </a:solidFill>
              </a:rPr>
              <a:t>= Watt</a:t>
            </a:r>
          </a:p>
          <a:p>
            <a:r>
              <a:rPr lang="en-IN" sz="3900" b="1" dirty="0">
                <a:solidFill>
                  <a:srgbClr val="7030A0"/>
                </a:solidFill>
              </a:rPr>
              <a:t>SI unit of power is watt.</a:t>
            </a:r>
          </a:p>
          <a:p>
            <a:endParaRPr lang="en-US" sz="3600" b="1" dirty="0">
              <a:solidFill>
                <a:srgbClr val="FF40C4"/>
              </a:solidFill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B65235B4-817E-5442-B9D8-364EACD16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26" y="1551950"/>
            <a:ext cx="4707774" cy="485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706853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C6A78-5576-6F4B-A92E-A923EAA08CC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84313" y="172279"/>
            <a:ext cx="11807687" cy="6511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000" b="1" dirty="0">
                <a:solidFill>
                  <a:srgbClr val="C00000"/>
                </a:solidFill>
              </a:rPr>
              <a:t>     OTHER UNITS OF POWER</a:t>
            </a:r>
          </a:p>
          <a:p>
            <a:r>
              <a:rPr lang="en-IN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en-IN" sz="3200" b="1" dirty="0">
                <a:ln>
                  <a:solidFill>
                    <a:srgbClr val="00539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1 kW  = 1000 watt</a:t>
            </a:r>
            <a:endParaRPr lang="en-IN" sz="3200" b="1" dirty="0">
              <a:ln>
                <a:solidFill>
                  <a:srgbClr val="00539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IN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en-IN" sz="3200" b="1" dirty="0">
                <a:solidFill>
                  <a:srgbClr val="00843B"/>
                </a:solidFill>
              </a:rPr>
              <a:t>1MW = 10</a:t>
            </a:r>
            <a:r>
              <a:rPr lang="en-IN" sz="3200" b="1" baseline="30000" dirty="0">
                <a:solidFill>
                  <a:srgbClr val="00843B"/>
                </a:solidFill>
              </a:rPr>
              <a:t>6 </a:t>
            </a:r>
            <a:r>
              <a:rPr lang="en-IN" sz="3200" b="1" dirty="0">
                <a:solidFill>
                  <a:srgbClr val="00843B"/>
                </a:solidFill>
              </a:rPr>
              <a:t> Watt</a:t>
            </a:r>
          </a:p>
          <a:p>
            <a:r>
              <a:rPr lang="en-IN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IN" sz="3200" b="1" dirty="0">
                <a:solidFill>
                  <a:srgbClr val="FE0E6F"/>
                </a:solidFill>
              </a:rPr>
              <a:t>1 HP  =   746 </a:t>
            </a:r>
            <a:r>
              <a:rPr lang="en-IN" sz="3200" b="1" dirty="0" err="1">
                <a:solidFill>
                  <a:srgbClr val="FE0E6F"/>
                </a:solidFill>
              </a:rPr>
              <a:t>wtt</a:t>
            </a:r>
            <a:endParaRPr lang="en-IN" sz="3200" b="1" dirty="0">
              <a:solidFill>
                <a:srgbClr val="FE0E6F"/>
              </a:solidFill>
            </a:endParaRPr>
          </a:p>
          <a:p>
            <a:r>
              <a:rPr lang="en-IN" sz="3200" b="1" dirty="0">
                <a:solidFill>
                  <a:schemeClr val="accent3"/>
                </a:solidFill>
              </a:rPr>
              <a:t>1 Watt – 1 Watt is the power of an agent, which does work at the rate of 1 joule per second.</a:t>
            </a:r>
          </a:p>
          <a:p>
            <a:pPr marL="0" indent="0">
              <a:buNone/>
            </a:pPr>
            <a:r>
              <a:rPr lang="en-IN" sz="3200" b="1" dirty="0">
                <a:solidFill>
                  <a:srgbClr val="C00000"/>
                </a:solidFill>
              </a:rPr>
              <a:t>      AVERAGE POWER</a:t>
            </a:r>
          </a:p>
          <a:p>
            <a:r>
              <a:rPr lang="en-IN" sz="3200" b="1" dirty="0">
                <a:solidFill>
                  <a:srgbClr val="005390"/>
                </a:solidFill>
              </a:rPr>
              <a:t>The power of an agent may be doing work at different rates at different intervals of time.</a:t>
            </a:r>
          </a:p>
          <a:p>
            <a:r>
              <a:rPr lang="en-IN" sz="3200" b="1" dirty="0">
                <a:solidFill>
                  <a:srgbClr val="FF0000"/>
                </a:solidFill>
              </a:rPr>
              <a:t>Thus average power is used which is total energy consumed per unit total time taken.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5044"/>
      </p:ext>
    </p:extLst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2C8EA-7349-544E-83C7-E68D94691A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21635" y="249238"/>
            <a:ext cx="11370365" cy="1130300"/>
          </a:xfrm>
        </p:spPr>
        <p:txBody>
          <a:bodyPr>
            <a:normAutofit/>
          </a:bodyPr>
          <a:lstStyle/>
          <a:p>
            <a:pPr algn="ctr"/>
            <a:r>
              <a:rPr lang="en-IN" sz="4800" b="1" u="sng" dirty="0">
                <a:solidFill>
                  <a:srgbClr val="C00000"/>
                </a:solidFill>
                <a:latin typeface="Bell MT" panose="02020503060305020303" pitchFamily="18" charset="0"/>
              </a:rPr>
              <a:t>Commercial unit of energy</a:t>
            </a:r>
            <a:endParaRPr lang="en-US" sz="4800" b="1" u="sng" dirty="0">
              <a:solidFill>
                <a:srgbClr val="C00000"/>
              </a:solidFill>
              <a:latin typeface="Bell MT" panose="02020503060305020303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A8B37-62C3-9143-80ED-6285BE013E2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940904" y="1497496"/>
            <a:ext cx="11251096" cy="5111267"/>
          </a:xfrm>
        </p:spPr>
        <p:txBody>
          <a:bodyPr>
            <a:normAutofit/>
          </a:bodyPr>
          <a:lstStyle/>
          <a:p>
            <a:r>
              <a:rPr lang="en-IN" sz="3600" b="1" dirty="0">
                <a:solidFill>
                  <a:srgbClr val="005390"/>
                </a:solidFill>
              </a:rPr>
              <a:t>For the bigger unit ,as joule is very small </a:t>
            </a:r>
            <a:r>
              <a:rPr lang="en-IN" sz="3600" b="1" dirty="0" err="1">
                <a:solidFill>
                  <a:srgbClr val="005390"/>
                </a:solidFill>
              </a:rPr>
              <a:t>unit,we</a:t>
            </a:r>
            <a:r>
              <a:rPr lang="en-IN" sz="3600" b="1" dirty="0">
                <a:solidFill>
                  <a:srgbClr val="005390"/>
                </a:solidFill>
              </a:rPr>
              <a:t> use kwh</a:t>
            </a:r>
          </a:p>
          <a:p>
            <a:r>
              <a:rPr lang="en-IN" sz="3600" b="1" dirty="0">
                <a:solidFill>
                  <a:srgbClr val="FE0E6F"/>
                </a:solidFill>
              </a:rPr>
              <a:t>1 kWh is the energy used in one hour at the rate of 1000J/ s</a:t>
            </a:r>
          </a:p>
          <a:p>
            <a:r>
              <a:rPr lang="en-IN" sz="3600" b="1" dirty="0">
                <a:solidFill>
                  <a:srgbClr val="00843B"/>
                </a:solidFill>
              </a:rPr>
              <a:t>1 kWh = 1kw × 1 hour</a:t>
            </a:r>
          </a:p>
          <a:p>
            <a:pPr marL="0" indent="0">
              <a:buNone/>
            </a:pPr>
            <a:r>
              <a:rPr lang="en-IN" sz="3600" b="1" dirty="0">
                <a:solidFill>
                  <a:schemeClr val="tx2">
                    <a:lumMod val="90000"/>
                  </a:schemeClr>
                </a:solidFill>
              </a:rPr>
              <a:t>               =  1000w × 3600 sec</a:t>
            </a:r>
            <a:endParaRPr lang="en-IN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IN" sz="3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     </a:t>
            </a:r>
            <a:r>
              <a:rPr lang="en-IN" sz="3600" b="1" dirty="0">
                <a:solidFill>
                  <a:srgbClr val="FF0000"/>
                </a:solidFill>
              </a:rPr>
              <a:t>=  3600000 J</a:t>
            </a:r>
          </a:p>
          <a:p>
            <a:pPr marL="0" indent="0">
              <a:buNone/>
            </a:pPr>
            <a:r>
              <a:rPr lang="en-IN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</a:t>
            </a:r>
            <a:r>
              <a:rPr lang="en-IN" sz="3600" b="1" dirty="0">
                <a:solidFill>
                  <a:srgbClr val="7030A0"/>
                </a:solidFill>
              </a:rPr>
              <a:t>  =  3.6 × 10</a:t>
            </a:r>
            <a:r>
              <a:rPr lang="en-IN" sz="3600" b="1" baseline="30000" dirty="0">
                <a:solidFill>
                  <a:srgbClr val="7030A0"/>
                </a:solidFill>
              </a:rPr>
              <a:t>6</a:t>
            </a:r>
            <a:r>
              <a:rPr lang="en-IN" sz="3600" b="1" dirty="0">
                <a:solidFill>
                  <a:srgbClr val="7030A0"/>
                </a:solidFill>
              </a:rPr>
              <a:t> J</a:t>
            </a:r>
          </a:p>
          <a:p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83097"/>
      </p:ext>
    </p:extLst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9EAC1-9602-D649-8EC2-365A4CD3EE3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927652" y="498475"/>
            <a:ext cx="11264348" cy="5918200"/>
          </a:xfrm>
        </p:spPr>
        <p:txBody>
          <a:bodyPr>
            <a:normAutofit/>
          </a:bodyPr>
          <a:lstStyle/>
          <a:p>
            <a:r>
              <a:rPr lang="en-IN" sz="3600" b="1" dirty="0">
                <a:solidFill>
                  <a:srgbClr val="00843B"/>
                </a:solidFill>
              </a:rPr>
              <a:t>The energy used in households , industries, and commercial establishments are usually expressed in kWh</a:t>
            </a:r>
            <a:r>
              <a:rPr lang="en-IN" sz="3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
</a:t>
            </a:r>
            <a:r>
              <a:rPr lang="en-IN" sz="3600" b="1" dirty="0">
                <a:solidFill>
                  <a:srgbClr val="5B5B5B"/>
                </a:solidFill>
              </a:rPr>
              <a:t>So,</a:t>
            </a:r>
            <a:r>
              <a:rPr lang="en-IN" sz="3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IN" sz="3600" b="1" dirty="0">
                <a:solidFill>
                  <a:srgbClr val="FE0E6F"/>
                </a:solidFill>
              </a:rPr>
              <a:t>    3.6 × 10</a:t>
            </a:r>
            <a:r>
              <a:rPr lang="en-IN" sz="3600" b="1" baseline="30000" dirty="0">
                <a:solidFill>
                  <a:srgbClr val="FE0E6F"/>
                </a:solidFill>
              </a:rPr>
              <a:t>6</a:t>
            </a:r>
            <a:r>
              <a:rPr lang="en-IN" sz="3600" b="1" dirty="0">
                <a:solidFill>
                  <a:srgbClr val="FE0E6F"/>
                </a:solidFill>
              </a:rPr>
              <a:t> J =  1kwh</a:t>
            </a:r>
          </a:p>
          <a:p>
            <a:pPr marL="0" indent="0">
              <a:buNone/>
            </a:pPr>
            <a:r>
              <a:rPr lang="en-IN" sz="3600" b="1" dirty="0">
                <a:solidFill>
                  <a:srgbClr val="FE0E6F"/>
                </a:solidFill>
              </a:rPr>
              <a:t>                       = 1 Board of trade unit</a:t>
            </a:r>
          </a:p>
          <a:p>
            <a:pPr marL="0" indent="0">
              <a:buNone/>
            </a:pPr>
            <a:r>
              <a:rPr lang="en-IN" sz="3600" b="1" dirty="0">
                <a:solidFill>
                  <a:srgbClr val="FE0E6F"/>
                </a:solidFill>
              </a:rPr>
              <a:t>                       = 1 commercial unit    </a:t>
            </a:r>
          </a:p>
          <a:p>
            <a:pPr marL="0" indent="0">
              <a:buNone/>
            </a:pPr>
            <a:r>
              <a:rPr lang="en-IN" sz="3600" b="1" dirty="0">
                <a:solidFill>
                  <a:srgbClr val="FE0E6F"/>
                </a:solidFill>
              </a:rPr>
              <a:t>                       = 1 unit.</a:t>
            </a:r>
            <a:endParaRPr lang="en-US" sz="3600" b="1" dirty="0">
              <a:solidFill>
                <a:srgbClr val="FE0E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28369"/>
      </p:ext>
    </p:extLst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DE69A-D634-4BC6-BFA6-CB2468FAF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365" y="0"/>
            <a:ext cx="9601200" cy="107342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7429F-50E2-4083-93BF-F4C78F0B9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159" y="993352"/>
            <a:ext cx="10985678" cy="5497599"/>
          </a:xfrm>
        </p:spPr>
        <p:txBody>
          <a:bodyPr>
            <a:noAutofit/>
          </a:bodyPr>
          <a:lstStyle/>
          <a:p>
            <a:r>
              <a:rPr lang="en-US" sz="2600" b="1" dirty="0">
                <a:solidFill>
                  <a:srgbClr val="FE0E6F"/>
                </a:solidFill>
              </a:rPr>
              <a:t>Definition of Work its meaning SI unit and CGS unit.</a:t>
            </a:r>
          </a:p>
          <a:p>
            <a:r>
              <a:rPr lang="en-US" sz="2600" b="1" dirty="0">
                <a:solidFill>
                  <a:srgbClr val="00B0F0"/>
                </a:solidFill>
              </a:rPr>
              <a:t>Illustrations of different type of work from day to day life</a:t>
            </a:r>
            <a:r>
              <a:rPr lang="en-US" sz="2600" b="1" dirty="0">
                <a:solidFill>
                  <a:srgbClr val="FE0E6F"/>
                </a:solidFill>
              </a:rPr>
              <a:t>. </a:t>
            </a:r>
          </a:p>
          <a:p>
            <a:r>
              <a:rPr lang="en-US" sz="2600" b="1" dirty="0">
                <a:solidFill>
                  <a:srgbClr val="00B050"/>
                </a:solidFill>
              </a:rPr>
              <a:t>Discussions of different type of work positive, zero and negative work with examples</a:t>
            </a:r>
            <a:r>
              <a:rPr lang="en-US" sz="2600" b="1" dirty="0">
                <a:solidFill>
                  <a:srgbClr val="FE0E6F"/>
                </a:solidFill>
              </a:rPr>
              <a:t>.</a:t>
            </a:r>
          </a:p>
          <a:p>
            <a:r>
              <a:rPr lang="en-US" sz="2600" b="1" dirty="0">
                <a:solidFill>
                  <a:srgbClr val="FF0000"/>
                </a:solidFill>
              </a:rPr>
              <a:t>Different forms of energy and their origin from where they are derived. </a:t>
            </a:r>
          </a:p>
          <a:p>
            <a:r>
              <a:rPr lang="en-US" sz="2600" b="1" dirty="0">
                <a:solidFill>
                  <a:srgbClr val="FE0E6F"/>
                </a:solidFill>
              </a:rPr>
              <a:t>Kinetic energy and Potential energy, their definitions, derivations and examples to illustrate these two energies in detail.</a:t>
            </a:r>
          </a:p>
          <a:p>
            <a:r>
              <a:rPr lang="en-US" sz="2600" b="1" dirty="0">
                <a:solidFill>
                  <a:srgbClr val="002060"/>
                </a:solidFill>
              </a:rPr>
              <a:t>Transformation of energy from one form to another. </a:t>
            </a:r>
          </a:p>
          <a:p>
            <a:r>
              <a:rPr lang="en-US" sz="2600" b="1" dirty="0">
                <a:solidFill>
                  <a:schemeClr val="accent2">
                    <a:lumMod val="50000"/>
                  </a:schemeClr>
                </a:solidFill>
              </a:rPr>
              <a:t>Law of conservation of energy and its simple applications</a:t>
            </a:r>
            <a:r>
              <a:rPr lang="en-US" sz="2600" b="1" dirty="0">
                <a:solidFill>
                  <a:srgbClr val="C3DC30"/>
                </a:solidFill>
              </a:rPr>
              <a:t>.</a:t>
            </a:r>
          </a:p>
          <a:p>
            <a:r>
              <a:rPr lang="en-US" sz="2600" b="1" dirty="0">
                <a:solidFill>
                  <a:srgbClr val="7030A0"/>
                </a:solidFill>
              </a:rPr>
              <a:t>Power definition and SI unit, its formula, </a:t>
            </a:r>
          </a:p>
          <a:p>
            <a:r>
              <a:rPr lang="en-US" sz="2600" b="1" dirty="0">
                <a:solidFill>
                  <a:srgbClr val="0070C0"/>
                </a:solidFill>
              </a:rPr>
              <a:t>Commercial unit of energy.</a:t>
            </a:r>
          </a:p>
        </p:txBody>
      </p:sp>
    </p:spTree>
    <p:extLst>
      <p:ext uri="{BB962C8B-B14F-4D97-AF65-F5344CB8AC3E}">
        <p14:creationId xmlns:p14="http://schemas.microsoft.com/office/powerpoint/2010/main" val="1164339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8D481-2F03-6540-B9D7-406AC8FF0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025" y="947651"/>
            <a:ext cx="9612971" cy="4412001"/>
          </a:xfrm>
        </p:spPr>
        <p:txBody>
          <a:bodyPr>
            <a:normAutofit/>
          </a:bodyPr>
          <a:lstStyle/>
          <a:p>
            <a:pPr algn="l"/>
            <a:r>
              <a:rPr lang="en-IN" sz="4000">
                <a:solidFill>
                  <a:srgbClr val="C00000"/>
                </a:solidFill>
              </a:rPr>
              <a:t>Reference</a:t>
            </a:r>
          </a:p>
          <a:p>
            <a:pPr marL="742950" indent="-742950" algn="l">
              <a:buAutoNum type="arabicPeriod"/>
            </a:pPr>
            <a:r>
              <a:rPr lang="en-IN" sz="4000">
                <a:solidFill>
                  <a:srgbClr val="005390"/>
                </a:solidFill>
              </a:rPr>
              <a:t>NCERT Text book Class IX</a:t>
            </a:r>
          </a:p>
          <a:p>
            <a:pPr marL="742950" indent="-742950" algn="l">
              <a:buAutoNum type="arabicPeriod"/>
            </a:pPr>
            <a:r>
              <a:rPr lang="en-IN" sz="4000">
                <a:solidFill>
                  <a:srgbClr val="FE0E6F"/>
                </a:solidFill>
              </a:rPr>
              <a:t>Exampler Problems Science</a:t>
            </a:r>
            <a:endParaRPr lang="en-US" sz="4000">
              <a:solidFill>
                <a:srgbClr val="FE0E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8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F5AD7-903C-C941-A2AA-C20C55357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27034"/>
            <a:ext cx="10679779" cy="63509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3200" b="1" dirty="0">
                <a:solidFill>
                  <a:srgbClr val="00843B"/>
                </a:solidFill>
                <a:latin typeface="Arial Narrow" panose="020B0606020202030204" pitchFamily="34" charset="0"/>
              </a:rPr>
              <a:t>SI unit</a:t>
            </a:r>
            <a:r>
              <a:rPr lang="en-IN" sz="3200" b="1" dirty="0">
                <a:solidFill>
                  <a:srgbClr val="00843B"/>
                </a:solidFill>
              </a:rPr>
              <a:t> </a:t>
            </a:r>
            <a:endParaRPr lang="en-IN" sz="32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en-IN" sz="3200" dirty="0">
                <a:solidFill>
                  <a:srgbClr val="FF0000"/>
                </a:solidFill>
              </a:rPr>
              <a:t>W = F×S</a:t>
            </a:r>
          </a:p>
          <a:p>
            <a:pPr marL="0" indent="0">
              <a:buNone/>
            </a:pPr>
            <a:r>
              <a:rPr lang="en-IN" sz="3200" dirty="0">
                <a:solidFill>
                  <a:srgbClr val="FF0000"/>
                </a:solidFill>
              </a:rPr>
              <a:t>       = 1N × 1m</a:t>
            </a:r>
          </a:p>
          <a:p>
            <a:pPr marL="0" indent="0">
              <a:buNone/>
            </a:pPr>
            <a:r>
              <a:rPr lang="en-IN" sz="3200" dirty="0">
                <a:solidFill>
                  <a:srgbClr val="FF0000"/>
                </a:solidFill>
              </a:rPr>
              <a:t>       = 1 Joule</a:t>
            </a:r>
          </a:p>
          <a:p>
            <a:r>
              <a:rPr lang="en-IN" sz="3200" dirty="0">
                <a:solidFill>
                  <a:srgbClr val="0070C0"/>
                </a:solidFill>
              </a:rPr>
              <a:t>SI unit of work is joule.</a:t>
            </a:r>
          </a:p>
          <a:p>
            <a:r>
              <a:rPr lang="en-IN" sz="3200" dirty="0">
                <a:solidFill>
                  <a:srgbClr val="0070C0"/>
                </a:solidFill>
              </a:rPr>
              <a:t>1 Joule – When 1 Newton of force displaces an object through 1m in the direction of </a:t>
            </a:r>
            <a:r>
              <a:rPr lang="en-IN" sz="3200" dirty="0" err="1">
                <a:solidFill>
                  <a:srgbClr val="0070C0"/>
                </a:solidFill>
              </a:rPr>
              <a:t>force,then</a:t>
            </a:r>
            <a:r>
              <a:rPr lang="en-IN" sz="3200" dirty="0">
                <a:solidFill>
                  <a:srgbClr val="0070C0"/>
                </a:solidFill>
              </a:rPr>
              <a:t> the amount of work done is 1 Joule.</a:t>
            </a:r>
            <a:endParaRPr lang="en-IN" sz="32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IN" sz="3200" dirty="0">
                <a:solidFill>
                  <a:schemeClr val="accent4">
                    <a:lumMod val="50000"/>
                  </a:schemeClr>
                </a:solidFill>
              </a:rPr>
              <a:t>1 Joule = 1 N × 1 m</a:t>
            </a:r>
          </a:p>
          <a:p>
            <a:pPr marL="0" indent="0">
              <a:buNone/>
            </a:pPr>
            <a:r>
              <a:rPr lang="en-IN" sz="3200" dirty="0">
                <a:solidFill>
                  <a:schemeClr val="accent4">
                    <a:lumMod val="50000"/>
                  </a:schemeClr>
                </a:solidFill>
              </a:rPr>
              <a:t>              =  10</a:t>
            </a:r>
            <a:r>
              <a:rPr lang="en-IN" sz="3200" baseline="30000" dirty="0">
                <a:solidFill>
                  <a:schemeClr val="accent4">
                    <a:lumMod val="50000"/>
                  </a:schemeClr>
                </a:solidFill>
              </a:rPr>
              <a:t>5</a:t>
            </a:r>
            <a:r>
              <a:rPr lang="en-IN" sz="3200" dirty="0">
                <a:solidFill>
                  <a:schemeClr val="accent4">
                    <a:lumMod val="50000"/>
                  </a:schemeClr>
                </a:solidFill>
              </a:rPr>
              <a:t> dyne× 10</a:t>
            </a:r>
            <a:r>
              <a:rPr lang="en-IN" sz="3200" baseline="30000" dirty="0">
                <a:solidFill>
                  <a:schemeClr val="accent4">
                    <a:lumMod val="50000"/>
                  </a:schemeClr>
                </a:solidFill>
              </a:rPr>
              <a:t>2  </a:t>
            </a:r>
            <a:r>
              <a:rPr lang="en-IN" sz="3200" dirty="0">
                <a:solidFill>
                  <a:schemeClr val="accent4">
                    <a:lumMod val="50000"/>
                  </a:schemeClr>
                </a:solidFill>
              </a:rPr>
              <a:t> cm</a:t>
            </a:r>
          </a:p>
          <a:p>
            <a:pPr marL="0" indent="0">
              <a:buNone/>
            </a:pPr>
            <a:r>
              <a:rPr lang="en-IN" sz="3200" dirty="0">
                <a:solidFill>
                  <a:schemeClr val="accent4">
                    <a:lumMod val="50000"/>
                  </a:schemeClr>
                </a:solidFill>
              </a:rPr>
              <a:t>              =  10</a:t>
            </a:r>
            <a:r>
              <a:rPr lang="en-IN" sz="3200" baseline="30000" dirty="0">
                <a:solidFill>
                  <a:schemeClr val="accent4">
                    <a:lumMod val="50000"/>
                  </a:schemeClr>
                </a:solidFill>
              </a:rPr>
              <a:t>7 </a:t>
            </a:r>
            <a:r>
              <a:rPr lang="en-IN" sz="3200" dirty="0">
                <a:solidFill>
                  <a:schemeClr val="accent4">
                    <a:lumMod val="50000"/>
                  </a:schemeClr>
                </a:solidFill>
              </a:rPr>
              <a:t> erg</a:t>
            </a:r>
            <a:endParaRPr lang="en-US" sz="3200" dirty="0">
              <a:solidFill>
                <a:srgbClr val="0084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28557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A39FC-AF6F-FC45-B3B3-1ECC9828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27" y="501284"/>
            <a:ext cx="5185635" cy="3399615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>
                <a:solidFill>
                  <a:srgbClr val="FE0E6F"/>
                </a:solidFill>
              </a:rPr>
              <a:t>As force and displacement are acting along same direction </a:t>
            </a:r>
            <a:r>
              <a:rPr lang="en-IN" sz="3200" b="1" dirty="0" err="1">
                <a:solidFill>
                  <a:srgbClr val="FE0E6F"/>
                </a:solidFill>
              </a:rPr>
              <a:t>i.e.angle</a:t>
            </a:r>
            <a:r>
              <a:rPr lang="en-IN" sz="3200" b="1" dirty="0">
                <a:solidFill>
                  <a:srgbClr val="FE0E6F"/>
                </a:solidFill>
              </a:rPr>
              <a:t> between them is 0° Thus</a:t>
            </a:r>
            <a:br>
              <a:rPr lang="en-IN" sz="3200" b="1" dirty="0">
                <a:solidFill>
                  <a:srgbClr val="FE0E6F"/>
                </a:solidFill>
              </a:rPr>
            </a:br>
            <a:br>
              <a:rPr lang="en-IN" sz="3200" b="1" dirty="0">
                <a:solidFill>
                  <a:schemeClr val="accent5"/>
                </a:solidFill>
              </a:rPr>
            </a:br>
            <a:r>
              <a:rPr lang="en-IN" sz="3200" b="1" dirty="0">
                <a:solidFill>
                  <a:schemeClr val="accent5"/>
                </a:solidFill>
              </a:rPr>
              <a:t>           </a:t>
            </a:r>
            <a:r>
              <a:rPr lang="en-IN" sz="3200" b="1" dirty="0">
                <a:solidFill>
                  <a:srgbClr val="0070C0"/>
                </a:solidFill>
              </a:rPr>
              <a:t>W = F × 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11" name="Picture 13">
            <a:extLst>
              <a:ext uri="{FF2B5EF4-FFF2-40B4-BE49-F238E27FC236}">
                <a16:creationId xmlns:a16="http://schemas.microsoft.com/office/drawing/2014/main" id="{F38717F9-D23D-EA44-BBB0-E0D4AC7DA6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089" y="423948"/>
            <a:ext cx="5070763" cy="342611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Cube 7">
            <a:extLst>
              <a:ext uri="{FF2B5EF4-FFF2-40B4-BE49-F238E27FC236}">
                <a16:creationId xmlns:a16="http://schemas.microsoft.com/office/drawing/2014/main" id="{5B83F0BA-290F-F44B-84F2-C5A3EABF02F1}"/>
              </a:ext>
            </a:extLst>
          </p:cNvPr>
          <p:cNvSpPr/>
          <p:nvPr/>
        </p:nvSpPr>
        <p:spPr>
          <a:xfrm>
            <a:off x="3491345" y="4877051"/>
            <a:ext cx="1556975" cy="1479665"/>
          </a:xfrm>
          <a:prstGeom prst="cub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B6D18371-570D-7F44-BA2C-58BA049F91DD}"/>
              </a:ext>
            </a:extLst>
          </p:cNvPr>
          <p:cNvSpPr/>
          <p:nvPr/>
        </p:nvSpPr>
        <p:spPr>
          <a:xfrm>
            <a:off x="387135" y="5396474"/>
            <a:ext cx="3104210" cy="476722"/>
          </a:xfrm>
          <a:prstGeom prst="rightArrow">
            <a:avLst>
              <a:gd name="adj1" fmla="val 0"/>
              <a:gd name="adj2" fmla="val 12069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Notched Right 12">
            <a:extLst>
              <a:ext uri="{FF2B5EF4-FFF2-40B4-BE49-F238E27FC236}">
                <a16:creationId xmlns:a16="http://schemas.microsoft.com/office/drawing/2014/main" id="{497A1456-305D-C947-968B-FA501F88C6FE}"/>
              </a:ext>
            </a:extLst>
          </p:cNvPr>
          <p:cNvSpPr/>
          <p:nvPr/>
        </p:nvSpPr>
        <p:spPr>
          <a:xfrm>
            <a:off x="5572770" y="5396473"/>
            <a:ext cx="4153121" cy="476723"/>
          </a:xfrm>
          <a:prstGeom prst="notchedRightArrow">
            <a:avLst>
              <a:gd name="adj1" fmla="val 24412"/>
              <a:gd name="adj2" fmla="val 24412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>
            <a:extLst>
              <a:ext uri="{FF2B5EF4-FFF2-40B4-BE49-F238E27FC236}">
                <a16:creationId xmlns:a16="http://schemas.microsoft.com/office/drawing/2014/main" id="{830D5DED-21C5-934D-BA7D-D4BE03D89606}"/>
              </a:ext>
            </a:extLst>
          </p:cNvPr>
          <p:cNvSpPr/>
          <p:nvPr/>
        </p:nvSpPr>
        <p:spPr>
          <a:xfrm>
            <a:off x="9759697" y="4835618"/>
            <a:ext cx="1711868" cy="1598434"/>
          </a:xfrm>
          <a:prstGeom prst="cub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3" name="Ink 183">
                <a:extLst>
                  <a:ext uri="{FF2B5EF4-FFF2-40B4-BE49-F238E27FC236}">
                    <a16:creationId xmlns:a16="http://schemas.microsoft.com/office/drawing/2014/main" id="{387E4A51-5A0D-9C47-9025-345CDF744384}"/>
                  </a:ext>
                </a:extLst>
              </p14:cNvPr>
              <p14:cNvContentPartPr/>
              <p14:nvPr/>
            </p14:nvContentPartPr>
            <p14:xfrm>
              <a:off x="1460913" y="5140833"/>
              <a:ext cx="336960" cy="469800"/>
            </p14:xfrm>
          </p:contentPart>
        </mc:Choice>
        <mc:Fallback xmlns="">
          <p:pic>
            <p:nvPicPr>
              <p:cNvPr id="183" name="Ink 183">
                <a:extLst>
                  <a:ext uri="{FF2B5EF4-FFF2-40B4-BE49-F238E27FC236}">
                    <a16:creationId xmlns:a16="http://schemas.microsoft.com/office/drawing/2014/main" id="{387E4A51-5A0D-9C47-9025-345CDF74438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2913" y="5122833"/>
                <a:ext cx="372600" cy="50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DDF5E580-63D6-B64A-8616-5ADDB5919464}"/>
                  </a:ext>
                </a:extLst>
              </p14:cNvPr>
              <p14:cNvContentPartPr/>
              <p14:nvPr/>
            </p14:nvContentPartPr>
            <p14:xfrm>
              <a:off x="1519233" y="5414793"/>
              <a:ext cx="168840" cy="864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F5E580-63D6-B64A-8616-5ADDB591946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01593" y="5397153"/>
                <a:ext cx="204480" cy="44280"/>
              </a:xfrm>
              <a:prstGeom prst="rect">
                <a:avLst/>
              </a:prstGeom>
            </p:spPr>
          </p:pic>
        </mc:Fallback>
      </mc:AlternateContent>
      <p:sp>
        <p:nvSpPr>
          <p:cNvPr id="191" name="Arrow: Right 190">
            <a:extLst>
              <a:ext uri="{FF2B5EF4-FFF2-40B4-BE49-F238E27FC236}">
                <a16:creationId xmlns:a16="http://schemas.microsoft.com/office/drawing/2014/main" id="{42372426-4743-554C-A407-4448C60A72AE}"/>
              </a:ext>
            </a:extLst>
          </p:cNvPr>
          <p:cNvSpPr/>
          <p:nvPr/>
        </p:nvSpPr>
        <p:spPr>
          <a:xfrm flipV="1">
            <a:off x="1300525" y="4953633"/>
            <a:ext cx="731994" cy="111633"/>
          </a:xfrm>
          <a:prstGeom prst="rightArrow">
            <a:avLst>
              <a:gd name="adj1" fmla="val 50000"/>
              <a:gd name="adj2" fmla="val 74894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Arrow: Right 192">
            <a:extLst>
              <a:ext uri="{FF2B5EF4-FFF2-40B4-BE49-F238E27FC236}">
                <a16:creationId xmlns:a16="http://schemas.microsoft.com/office/drawing/2014/main" id="{12CCB302-9413-1041-A5E7-F9DA23398779}"/>
              </a:ext>
            </a:extLst>
          </p:cNvPr>
          <p:cNvSpPr/>
          <p:nvPr/>
        </p:nvSpPr>
        <p:spPr>
          <a:xfrm flipV="1">
            <a:off x="7232792" y="4632206"/>
            <a:ext cx="833075" cy="111634"/>
          </a:xfrm>
          <a:prstGeom prst="rightArrow">
            <a:avLst>
              <a:gd name="adj1" fmla="val 50000"/>
              <a:gd name="adj2" fmla="val 74894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3D33EBBB-4DAA-6743-B1D3-B53B2FF6CA96}"/>
                  </a:ext>
                </a:extLst>
              </p14:cNvPr>
              <p14:cNvContentPartPr/>
              <p14:nvPr/>
            </p14:nvContentPartPr>
            <p14:xfrm>
              <a:off x="7410665" y="4932622"/>
              <a:ext cx="390600" cy="508320"/>
            </p14:xfrm>
          </p:contentPart>
        </mc:Choice>
        <mc:Fallback xmlns=""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3D33EBBB-4DAA-6743-B1D3-B53B2FF6CA9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93025" y="4914622"/>
                <a:ext cx="426240" cy="54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98" name="Ink 197">
                <a:extLst>
                  <a:ext uri="{FF2B5EF4-FFF2-40B4-BE49-F238E27FC236}">
                    <a16:creationId xmlns:a16="http://schemas.microsoft.com/office/drawing/2014/main" id="{09A4E4A5-6A7D-EB41-91D5-C0133BB99F52}"/>
                  </a:ext>
                </a:extLst>
              </p14:cNvPr>
              <p14:cNvContentPartPr/>
              <p14:nvPr/>
            </p14:nvContentPartPr>
            <p14:xfrm>
              <a:off x="7784345" y="4949182"/>
              <a:ext cx="25200" cy="33480"/>
            </p14:xfrm>
          </p:contentPart>
        </mc:Choice>
        <mc:Fallback xmlns="">
          <p:pic>
            <p:nvPicPr>
              <p:cNvPr id="198" name="Ink 197">
                <a:extLst>
                  <a:ext uri="{FF2B5EF4-FFF2-40B4-BE49-F238E27FC236}">
                    <a16:creationId xmlns:a16="http://schemas.microsoft.com/office/drawing/2014/main" id="{09A4E4A5-6A7D-EB41-91D5-C0133BB99F5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766345" y="4931542"/>
                <a:ext cx="60840" cy="6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697924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2903C-DDCA-E141-A735-06B429122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174" y="1470991"/>
            <a:ext cx="5174826" cy="4505739"/>
          </a:xfrm>
        </p:spPr>
        <p:txBody>
          <a:bodyPr>
            <a:noAutofit/>
          </a:bodyPr>
          <a:lstStyle/>
          <a:p>
            <a:r>
              <a:rPr lang="en-IN" sz="3600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If force and displacement are not acting along same direction, then work done is equal to the product of force, displacement and the cosine of angle between them</a:t>
            </a:r>
            <a:br>
              <a:rPr lang="en-IN" sz="3600" dirty="0">
                <a:solidFill>
                  <a:schemeClr val="accent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IN" sz="3200" b="1" dirty="0">
                <a:solidFill>
                  <a:srgbClr val="005390"/>
                </a:solidFill>
              </a:rPr>
            </a:br>
            <a:r>
              <a:rPr lang="en-IN" sz="3200" b="1" dirty="0">
                <a:solidFill>
                  <a:srgbClr val="005390"/>
                </a:solidFill>
              </a:rPr>
              <a:t>        </a:t>
            </a:r>
            <a:r>
              <a:rPr lang="en-IN" sz="3200" b="1" dirty="0">
                <a:solidFill>
                  <a:srgbClr val="FE0E6F"/>
                </a:solidFill>
              </a:rPr>
              <a:t>W = F × S cos </a:t>
            </a:r>
            <a:r>
              <a:rPr lang="el-GR" sz="3200" b="1" dirty="0">
                <a:solidFill>
                  <a:schemeClr val="accent6">
                    <a:lumMod val="75000"/>
                  </a:schemeClr>
                </a:solidFill>
                <a:latin typeface="Bahnschrift Light" panose="020B0502040204020203" pitchFamily="34" charset="0"/>
              </a:rPr>
              <a:t>θ</a:t>
            </a:r>
            <a:br>
              <a:rPr lang="en-IN" sz="9600" b="1" dirty="0">
                <a:solidFill>
                  <a:srgbClr val="00843B"/>
                </a:solidFill>
                <a:latin typeface="Bahnschrift Light" panose="020B0502040204020203" pitchFamily="34" charset="0"/>
              </a:rPr>
            </a:br>
            <a:endParaRPr lang="en-US" sz="3200" b="1" dirty="0">
              <a:solidFill>
                <a:srgbClr val="FE0E6F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4926122-40BE-C441-BB1F-DC37709B30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625" y="683210"/>
            <a:ext cx="5174826" cy="5527963"/>
          </a:xfrm>
          <a:prstGeom prst="round2DiagRect">
            <a:avLst>
              <a:gd name="adj1" fmla="val 16667"/>
              <a:gd name="adj2" fmla="val 9776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Ink 14">
                <a:extLst>
                  <a:ext uri="{FF2B5EF4-FFF2-40B4-BE49-F238E27FC236}">
                    <a16:creationId xmlns:a16="http://schemas.microsoft.com/office/drawing/2014/main" id="{C3BD75E0-E337-244A-967F-6777D3F62248}"/>
                  </a:ext>
                </a:extLst>
              </p14:cNvPr>
              <p14:cNvContentPartPr/>
              <p14:nvPr/>
            </p14:nvContentPartPr>
            <p14:xfrm>
              <a:off x="4814640" y="2304098"/>
              <a:ext cx="149760" cy="360"/>
            </p14:xfrm>
          </p:contentPart>
        </mc:Choice>
        <mc:Fallback xmlns="">
          <p:pic>
            <p:nvPicPr>
              <p:cNvPr id="14" name="Ink 14">
                <a:extLst>
                  <a:ext uri="{FF2B5EF4-FFF2-40B4-BE49-F238E27FC236}">
                    <a16:creationId xmlns:a16="http://schemas.microsoft.com/office/drawing/2014/main" id="{C3BD75E0-E337-244A-967F-6777D3F6224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10320" y="2299778"/>
                <a:ext cx="158400" cy="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746359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C5ED9-A88D-1B48-8CC0-AF6002D9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139671"/>
            <a:ext cx="11434691" cy="1030926"/>
          </a:xfrm>
        </p:spPr>
        <p:txBody>
          <a:bodyPr>
            <a:normAutofit/>
          </a:bodyPr>
          <a:lstStyle/>
          <a:p>
            <a:pPr algn="ctr"/>
            <a:r>
              <a:rPr lang="en-IN" sz="4800" b="1" dirty="0">
                <a:solidFill>
                  <a:schemeClr val="accent2">
                    <a:lumMod val="75000"/>
                  </a:schemeClr>
                </a:solidFill>
              </a:rPr>
              <a:t>Zero Work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A5B99-3C2C-A44D-A23C-78BB22D50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1170596"/>
            <a:ext cx="5275543" cy="5687403"/>
          </a:xfrm>
        </p:spPr>
        <p:txBody>
          <a:bodyPr>
            <a:normAutofit fontScale="25000" lnSpcReduction="20000"/>
          </a:bodyPr>
          <a:lstStyle/>
          <a:p>
            <a:r>
              <a:rPr lang="en-IN" sz="11100" b="1" dirty="0">
                <a:solidFill>
                  <a:srgbClr val="00843B"/>
                </a:solidFill>
                <a:latin typeface="Bahnschrift Light" panose="020B0502040204020203" pitchFamily="34" charset="0"/>
              </a:rPr>
              <a:t>As W = F S cos </a:t>
            </a:r>
            <a:r>
              <a:rPr lang="el-GR" sz="11100" b="1" dirty="0">
                <a:solidFill>
                  <a:srgbClr val="00843B"/>
                </a:solidFill>
                <a:latin typeface="Bahnschrift Light" panose="020B0502040204020203" pitchFamily="34" charset="0"/>
              </a:rPr>
              <a:t>θ</a:t>
            </a:r>
            <a:endParaRPr lang="en-IN" sz="11100" b="1" dirty="0">
              <a:solidFill>
                <a:srgbClr val="00843B"/>
              </a:solidFill>
              <a:latin typeface="Bahnschrift Light" panose="020B0502040204020203" pitchFamily="34" charset="0"/>
            </a:endParaRPr>
          </a:p>
          <a:p>
            <a:r>
              <a:rPr lang="en-IN" sz="11100" b="1" dirty="0">
                <a:solidFill>
                  <a:srgbClr val="FE0E6F"/>
                </a:solidFill>
                <a:latin typeface="Bahnschrift Light" panose="020B0502040204020203" pitchFamily="34" charset="0"/>
              </a:rPr>
              <a:t>W = 0 ,  when either</a:t>
            </a:r>
          </a:p>
          <a:p>
            <a:r>
              <a:rPr lang="en-IN" sz="11100" b="1" dirty="0">
                <a:solidFill>
                  <a:srgbClr val="FE0E6F"/>
                </a:solidFill>
                <a:latin typeface="Bahnschrift Light" panose="020B0502040204020203" pitchFamily="34" charset="0"/>
              </a:rPr>
              <a:t> F = 0</a:t>
            </a:r>
          </a:p>
          <a:p>
            <a:r>
              <a:rPr lang="en-IN" sz="11100" b="1" dirty="0">
                <a:solidFill>
                  <a:srgbClr val="FE0E6F"/>
                </a:solidFill>
                <a:latin typeface="Bahnschrift Light" panose="020B0502040204020203" pitchFamily="34" charset="0"/>
              </a:rPr>
              <a:t> S = 0  OR</a:t>
            </a:r>
          </a:p>
          <a:p>
            <a:r>
              <a:rPr lang="en-IN" sz="11100" b="1" dirty="0">
                <a:solidFill>
                  <a:srgbClr val="FE0E6F"/>
                </a:solidFill>
                <a:latin typeface="Bahnschrift Light" panose="020B0502040204020203" pitchFamily="34" charset="0"/>
              </a:rPr>
              <a:t> </a:t>
            </a:r>
            <a:r>
              <a:rPr lang="el-GR" sz="11100" b="1" dirty="0">
                <a:solidFill>
                  <a:srgbClr val="FE0E6F"/>
                </a:solidFill>
                <a:latin typeface="Bahnschrift Light" panose="020B0502040204020203" pitchFamily="34" charset="0"/>
              </a:rPr>
              <a:t>θ</a:t>
            </a:r>
            <a:r>
              <a:rPr lang="en-IN" sz="11100" b="1" dirty="0">
                <a:solidFill>
                  <a:srgbClr val="FE0E6F"/>
                </a:solidFill>
                <a:latin typeface="Bahnschrift Light" panose="020B0502040204020203" pitchFamily="34" charset="0"/>
              </a:rPr>
              <a:t> = 90°</a:t>
            </a:r>
          </a:p>
          <a:p>
            <a:r>
              <a:rPr lang="en-IN" sz="11100" b="1" dirty="0">
                <a:solidFill>
                  <a:srgbClr val="005390"/>
                </a:solidFill>
                <a:latin typeface="Bahnschrift Light" panose="020B0502040204020203" pitchFamily="34" charset="0"/>
              </a:rPr>
              <a:t>F = 0  </a:t>
            </a:r>
          </a:p>
          <a:p>
            <a:r>
              <a:rPr lang="en-IN" sz="11100" b="1" dirty="0">
                <a:solidFill>
                  <a:srgbClr val="C00000"/>
                </a:solidFill>
                <a:latin typeface="Bahnschrift Light" panose="020B0502040204020203" pitchFamily="34" charset="0"/>
              </a:rPr>
              <a:t>when no force is applied </a:t>
            </a:r>
            <a:r>
              <a:rPr lang="en-IN" sz="11100" b="1" dirty="0" err="1">
                <a:solidFill>
                  <a:srgbClr val="C00000"/>
                </a:solidFill>
                <a:latin typeface="Bahnschrift Light" panose="020B0502040204020203" pitchFamily="34" charset="0"/>
              </a:rPr>
              <a:t>eg.</a:t>
            </a:r>
            <a:r>
              <a:rPr lang="en-IN" sz="11100" b="1" dirty="0">
                <a:solidFill>
                  <a:srgbClr val="C00000"/>
                </a:solidFill>
                <a:latin typeface="Bahnschrift Light" panose="020B0502040204020203" pitchFamily="34" charset="0"/>
              </a:rPr>
              <a:t> Drawing diagram, organises her thoughts, collects question paper, doing meditation.</a:t>
            </a:r>
          </a:p>
          <a:p>
            <a:endParaRPr lang="en-US" sz="3200" b="1" dirty="0">
              <a:solidFill>
                <a:schemeClr val="accent6"/>
              </a:solidFill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FDD67B56-C778-C94A-93E5-00AA02DB0D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82" t="24397" r="22985" b="21001"/>
          <a:stretch/>
        </p:blipFill>
        <p:spPr>
          <a:xfrm>
            <a:off x="6753726" y="3981598"/>
            <a:ext cx="4873227" cy="2460569"/>
          </a:xfrm>
          <a:prstGeom prst="roundRect">
            <a:avLst>
              <a:gd name="adj" fmla="val 20383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06C41CF6-9926-3345-A297-50E073FC8F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842" y="1282990"/>
            <a:ext cx="4854632" cy="2460569"/>
          </a:xfrm>
          <a:prstGeom prst="roundRect">
            <a:avLst>
              <a:gd name="adj" fmla="val 17005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k 20">
                <a:extLst>
                  <a:ext uri="{FF2B5EF4-FFF2-40B4-BE49-F238E27FC236}">
                    <a16:creationId xmlns:a16="http://schemas.microsoft.com/office/drawing/2014/main" id="{233A5EB3-AE47-334A-8986-4F2E4AE378EE}"/>
                  </a:ext>
                </a:extLst>
              </p14:cNvPr>
              <p14:cNvContentPartPr/>
              <p14:nvPr/>
            </p14:nvContentPartPr>
            <p14:xfrm>
              <a:off x="7853040" y="1865258"/>
              <a:ext cx="199440" cy="40320"/>
            </p14:xfrm>
          </p:contentPart>
        </mc:Choice>
        <mc:Fallback xmlns="">
          <p:pic>
            <p:nvPicPr>
              <p:cNvPr id="20" name="Ink 20">
                <a:extLst>
                  <a:ext uri="{FF2B5EF4-FFF2-40B4-BE49-F238E27FC236}">
                    <a16:creationId xmlns:a16="http://schemas.microsoft.com/office/drawing/2014/main" id="{233A5EB3-AE47-334A-8986-4F2E4AE378E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40800" y="1853018"/>
                <a:ext cx="224280" cy="6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186752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BE1FF-FE48-2F48-9B87-9B429F9E2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6" y="764771"/>
            <a:ext cx="5168349" cy="5519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000" b="1" dirty="0">
                <a:solidFill>
                  <a:srgbClr val="FF0000"/>
                </a:solidFill>
              </a:rPr>
              <a:t>Work done is zero when, displacement is zero;</a:t>
            </a:r>
          </a:p>
          <a:p>
            <a:pPr marL="0" indent="0">
              <a:buNone/>
            </a:pPr>
            <a:r>
              <a:rPr lang="en-IN" sz="4000" b="1" dirty="0">
                <a:solidFill>
                  <a:srgbClr val="0070C0"/>
                </a:solidFill>
              </a:rPr>
              <a:t>i.e.  W = 0 when  S = 0</a:t>
            </a:r>
          </a:p>
          <a:p>
            <a:pPr marL="0" indent="0">
              <a:buNone/>
            </a:pPr>
            <a:r>
              <a:rPr lang="en-IN" sz="4000" b="1" dirty="0" err="1">
                <a:solidFill>
                  <a:srgbClr val="00B050"/>
                </a:solidFill>
              </a:rPr>
              <a:t>eg.</a:t>
            </a:r>
            <a:r>
              <a:rPr lang="en-IN" sz="4000" b="1" dirty="0">
                <a:solidFill>
                  <a:srgbClr val="00B050"/>
                </a:solidFill>
              </a:rPr>
              <a:t> pushing a huge rock or wall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1B1FFD72-FBD5-7E49-B334-1EC617C5F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590" y="897775"/>
            <a:ext cx="5580610" cy="53866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9166346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191</TotalTime>
  <Words>2007</Words>
  <Application>Microsoft Office PowerPoint</Application>
  <PresentationFormat>Widescreen</PresentationFormat>
  <Paragraphs>214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Crop</vt:lpstr>
      <vt:lpstr>PowerPoint Presentation</vt:lpstr>
      <vt:lpstr>Learning outcomes</vt:lpstr>
      <vt:lpstr>Topics</vt:lpstr>
      <vt:lpstr>WORK IS DIFFERENT FROM WORKING HARD</vt:lpstr>
      <vt:lpstr>PowerPoint Presentation</vt:lpstr>
      <vt:lpstr>As force and displacement are acting along same direction i.e.angle between them is 0° Thus             W = F × S</vt:lpstr>
      <vt:lpstr>If force and displacement are not acting along same direction, then work done is equal to the product of force, displacement and the cosine of angle between them          W = F × S cos θ </vt:lpstr>
      <vt:lpstr>Zero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POSITIVE WORK</vt:lpstr>
      <vt:lpstr>PowerPoint Presentation</vt:lpstr>
      <vt:lpstr>PowerPoint Presentation</vt:lpstr>
      <vt:lpstr>PowerPoint Presentation</vt:lpstr>
      <vt:lpstr>NEGATIVE WORK</vt:lpstr>
      <vt:lpstr>PowerPoint Presentation</vt:lpstr>
      <vt:lpstr>PowerPoint Presentation</vt:lpstr>
      <vt:lpstr>PowerPoint Presentation</vt:lpstr>
      <vt:lpstr>REFRESH THE CONCEPT </vt:lpstr>
      <vt:lpstr>Energy</vt:lpstr>
      <vt:lpstr>Different forms of energy</vt:lpstr>
      <vt:lpstr>PowerPoint Presentation</vt:lpstr>
      <vt:lpstr>Facts related to Energy </vt:lpstr>
      <vt:lpstr>PowerPoint Presentation</vt:lpstr>
      <vt:lpstr>Mathematical expression of KE</vt:lpstr>
      <vt:lpstr>PowerPoint Presentation</vt:lpstr>
      <vt:lpstr>POTENTIAL ENERGY</vt:lpstr>
      <vt:lpstr>PowerPoint Presentation</vt:lpstr>
      <vt:lpstr>GRAVITATIONAL POTENTIAL ENERGY</vt:lpstr>
      <vt:lpstr>PowerPoint Presentation</vt:lpstr>
      <vt:lpstr>PowerPoint Presentation</vt:lpstr>
      <vt:lpstr>PowerPoint Presentation</vt:lpstr>
      <vt:lpstr>Elastic potential energy</vt:lpstr>
      <vt:lpstr>PowerPoint Presentation</vt:lpstr>
      <vt:lpstr>PowerPoint Presentation</vt:lpstr>
      <vt:lpstr>PowerPoint Presentation</vt:lpstr>
      <vt:lpstr>Law of conservation of energy</vt:lpstr>
      <vt:lpstr>PowerPoint Presentation</vt:lpstr>
      <vt:lpstr>Power</vt:lpstr>
      <vt:lpstr>PowerPoint Presentation</vt:lpstr>
      <vt:lpstr>Commercial unit of energy</vt:lpstr>
      <vt:lpstr>PowerPoint Presentation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Power and Energy</dc:title>
  <cp:lastModifiedBy>jehanyakavin@gmail.com</cp:lastModifiedBy>
  <cp:revision>111</cp:revision>
  <dcterms:modified xsi:type="dcterms:W3CDTF">2023-01-12T15:52:20Z</dcterms:modified>
</cp:coreProperties>
</file>